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6" r:id="rId1"/>
  </p:sldMasterIdLst>
  <p:notesMasterIdLst>
    <p:notesMasterId r:id="rId42"/>
  </p:notesMasterIdLst>
  <p:sldIdLst>
    <p:sldId id="256" r:id="rId2"/>
    <p:sldId id="497" r:id="rId3"/>
    <p:sldId id="257" r:id="rId4"/>
    <p:sldId id="263" r:id="rId5"/>
    <p:sldId id="262" r:id="rId6"/>
    <p:sldId id="259" r:id="rId7"/>
    <p:sldId id="260" r:id="rId8"/>
    <p:sldId id="261" r:id="rId9"/>
    <p:sldId id="280" r:id="rId10"/>
    <p:sldId id="279" r:id="rId11"/>
    <p:sldId id="281" r:id="rId12"/>
    <p:sldId id="433" r:id="rId13"/>
    <p:sldId id="264" r:id="rId14"/>
    <p:sldId id="282" r:id="rId15"/>
    <p:sldId id="286" r:id="rId16"/>
    <p:sldId id="287" r:id="rId17"/>
    <p:sldId id="288" r:id="rId18"/>
    <p:sldId id="289" r:id="rId19"/>
    <p:sldId id="308" r:id="rId20"/>
    <p:sldId id="291" r:id="rId21"/>
    <p:sldId id="292" r:id="rId22"/>
    <p:sldId id="500" r:id="rId23"/>
    <p:sldId id="501" r:id="rId24"/>
    <p:sldId id="502" r:id="rId25"/>
    <p:sldId id="276" r:id="rId26"/>
    <p:sldId id="277" r:id="rId27"/>
    <p:sldId id="295" r:id="rId28"/>
    <p:sldId id="304" r:id="rId29"/>
    <p:sldId id="503" r:id="rId30"/>
    <p:sldId id="305" r:id="rId31"/>
    <p:sldId id="307" r:id="rId32"/>
    <p:sldId id="504" r:id="rId33"/>
    <p:sldId id="306" r:id="rId34"/>
    <p:sldId id="506" r:id="rId35"/>
    <p:sldId id="505" r:id="rId36"/>
    <p:sldId id="321" r:id="rId37"/>
    <p:sldId id="300" r:id="rId38"/>
    <p:sldId id="495" r:id="rId39"/>
    <p:sldId id="499" r:id="rId40"/>
    <p:sldId id="493" r:id="rId4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dressa Silva" initials="AS" lastIdx="1" clrIdx="0">
    <p:extLst>
      <p:ext uri="{19B8F6BF-5375-455C-9EA6-DF929625EA0E}">
        <p15:presenceInfo xmlns:p15="http://schemas.microsoft.com/office/powerpoint/2012/main" userId="Andressa Silv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178"/>
    <p:restoredTop sz="93956" autoAdjust="0"/>
  </p:normalViewPr>
  <p:slideViewPr>
    <p:cSldViewPr snapToGrid="0">
      <p:cViewPr varScale="1">
        <p:scale>
          <a:sx n="77" d="100"/>
          <a:sy n="77" d="100"/>
        </p:scale>
        <p:origin x="208" y="10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commentAuthors" Target="commentAuthor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84C682-6910-4E73-97B6-1843C0376CD2}" type="datetimeFigureOut">
              <a:rPr lang="pt-BR" smtClean="0"/>
              <a:t>25/04/2021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98D7D8-E5E5-4AB0-9F9C-2EE03069F61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699682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98D7D8-E5E5-4AB0-9F9C-2EE03069F61B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35898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98D7D8-E5E5-4AB0-9F9C-2EE03069F61B}" type="slidenum">
              <a:rPr lang="pt-BR" smtClean="0"/>
              <a:t>32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609912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98D7D8-E5E5-4AB0-9F9C-2EE03069F61B}" type="slidenum">
              <a:rPr lang="pt-BR" smtClean="0"/>
              <a:t>35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219140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98D7D8-E5E5-4AB0-9F9C-2EE03069F61B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428490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98D7D8-E5E5-4AB0-9F9C-2EE03069F61B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517059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98D7D8-E5E5-4AB0-9F9C-2EE03069F61B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205617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98D7D8-E5E5-4AB0-9F9C-2EE03069F61B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719950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98D7D8-E5E5-4AB0-9F9C-2EE03069F61B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718955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98D7D8-E5E5-4AB0-9F9C-2EE03069F61B}" type="slidenum">
              <a:rPr lang="pt-BR" smtClean="0"/>
              <a:t>26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620537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98D7D8-E5E5-4AB0-9F9C-2EE03069F61B}" type="slidenum">
              <a:rPr lang="pt-BR" smtClean="0"/>
              <a:t>28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8022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98D7D8-E5E5-4AB0-9F9C-2EE03069F61B}" type="slidenum">
              <a:rPr lang="pt-BR" smtClean="0"/>
              <a:t>29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131728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EA01F-8CA9-4B88-A5F3-A9B88EC5B244}" type="datetimeFigureOut">
              <a:rPr lang="pt-BR" smtClean="0"/>
              <a:t>25/04/2021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130C4-0C32-46B0-A1A4-1D6C59467C20}" type="slidenum">
              <a:rPr lang="pt-BR" smtClean="0"/>
              <a:t>‹nº›</a:t>
            </a:fld>
            <a:endParaRPr lang="pt-BR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62122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EA01F-8CA9-4B88-A5F3-A9B88EC5B244}" type="datetimeFigureOut">
              <a:rPr lang="pt-BR" smtClean="0"/>
              <a:t>25/04/2021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130C4-0C32-46B0-A1A4-1D6C59467C2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223537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EA01F-8CA9-4B88-A5F3-A9B88EC5B244}" type="datetimeFigureOut">
              <a:rPr lang="pt-BR" smtClean="0"/>
              <a:t>25/04/2021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130C4-0C32-46B0-A1A4-1D6C59467C2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373122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EA01F-8CA9-4B88-A5F3-A9B88EC5B244}" type="datetimeFigureOut">
              <a:rPr lang="pt-BR" smtClean="0"/>
              <a:t>25/04/2021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130C4-0C32-46B0-A1A4-1D6C59467C2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971690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çã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EA01F-8CA9-4B88-A5F3-A9B88EC5B244}" type="datetimeFigureOut">
              <a:rPr lang="pt-BR" smtClean="0"/>
              <a:t>25/04/2021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130C4-0C32-46B0-A1A4-1D6C59467C20}" type="slidenum">
              <a:rPr lang="pt-BR" smtClean="0"/>
              <a:t>‹nº›</a:t>
            </a:fld>
            <a:endParaRPr lang="pt-BR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89431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59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EA01F-8CA9-4B88-A5F3-A9B88EC5B244}" type="datetimeFigureOut">
              <a:rPr lang="pt-BR" smtClean="0"/>
              <a:t>25/04/2021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130C4-0C32-46B0-A1A4-1D6C59467C2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752013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286760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EA01F-8CA9-4B88-A5F3-A9B88EC5B244}" type="datetimeFigureOut">
              <a:rPr lang="pt-BR" smtClean="0"/>
              <a:t>25/04/2021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130C4-0C32-46B0-A1A4-1D6C59467C2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236492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EA01F-8CA9-4B88-A5F3-A9B88EC5B244}" type="datetimeFigureOut">
              <a:rPr lang="pt-BR" smtClean="0"/>
              <a:t>25/04/2021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130C4-0C32-46B0-A1A4-1D6C59467C2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771846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EA01F-8CA9-4B88-A5F3-A9B88EC5B244}" type="datetimeFigureOut">
              <a:rPr lang="pt-BR" smtClean="0"/>
              <a:t>25/04/2021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130C4-0C32-46B0-A1A4-1D6C59467C2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754515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EF5EA01F-8CA9-4B88-A5F3-A9B88EC5B244}" type="datetimeFigureOut">
              <a:rPr lang="pt-BR" smtClean="0"/>
              <a:t>25/04/2021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4F130C4-0C32-46B0-A1A4-1D6C59467C2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958070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EA01F-8CA9-4B88-A5F3-A9B88EC5B244}" type="datetimeFigureOut">
              <a:rPr lang="pt-BR" smtClean="0"/>
              <a:t>25/04/2021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130C4-0C32-46B0-A1A4-1D6C59467C2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677118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EF5EA01F-8CA9-4B88-A5F3-A9B88EC5B244}" type="datetimeFigureOut">
              <a:rPr lang="pt-BR" smtClean="0"/>
              <a:t>25/04/2021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54F130C4-0C32-46B0-A1A4-1D6C59467C20}" type="slidenum">
              <a:rPr lang="pt-BR" smtClean="0"/>
              <a:t>‹nº›</a:t>
            </a:fld>
            <a:endParaRPr lang="pt-BR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89710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expt.pcibex.net/ibexexps/minicursotesteauditivo/Teste_Auditivo/experiment.html" TargetMode="External"/><Relationship Id="rId2" Type="http://schemas.openxmlformats.org/officeDocument/2006/relationships/hyperlink" Target="https://expt.pcibex.net/ibexexps/minicursolec/leitura_automonitorada/experiment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hyperlink" Target="https://expt.pcibex.net/ibexexps/asilva91/tuto/experiment.html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www.pcibex.net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hyperlink" Target="https://github.com/julia-greco/Curso_Livre_PCIbex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hyperlink" Target="https://doi.org/10.17605/OSF.IO/MD832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hyperlink" Target="https://spellout.net/ibexfarm/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png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B88943-B700-4126-9E45-BED06DAF04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28700" y="1460063"/>
            <a:ext cx="10058400" cy="2725647"/>
          </a:xfrm>
        </p:spPr>
        <p:txBody>
          <a:bodyPr>
            <a:normAutofit/>
          </a:bodyPr>
          <a:lstStyle/>
          <a:p>
            <a:r>
              <a:rPr lang="pt-BR" sz="5000" b="1" dirty="0">
                <a:solidFill>
                  <a:srgbClr val="00B0F0"/>
                </a:solidFill>
              </a:rPr>
              <a:t>Experimentos</a:t>
            </a:r>
            <a:br>
              <a:rPr lang="pt-BR" sz="5000" b="1" dirty="0">
                <a:solidFill>
                  <a:srgbClr val="00B0F0"/>
                </a:solidFill>
              </a:rPr>
            </a:br>
            <a:r>
              <a:rPr lang="pt-BR" sz="5000" b="1" dirty="0">
                <a:solidFill>
                  <a:srgbClr val="00B0F0"/>
                </a:solidFill>
              </a:rPr>
              <a:t>Linguísticos com </a:t>
            </a:r>
            <a:br>
              <a:rPr lang="pt-BR" sz="5000" b="1" dirty="0">
                <a:solidFill>
                  <a:srgbClr val="00B0F0"/>
                </a:solidFill>
              </a:rPr>
            </a:br>
            <a:r>
              <a:rPr lang="pt-BR" sz="5000" b="1" dirty="0">
                <a:solidFill>
                  <a:srgbClr val="00B0F0"/>
                </a:solidFill>
              </a:rPr>
              <a:t>a plataforma PCIBEX</a:t>
            </a:r>
          </a:p>
        </p:txBody>
      </p:sp>
      <p:pic>
        <p:nvPicPr>
          <p:cNvPr id="4" name="Picture 2" descr="PCIbex Logo">
            <a:extLst>
              <a:ext uri="{FF2B5EF4-FFF2-40B4-BE49-F238E27FC236}">
                <a16:creationId xmlns:a16="http://schemas.microsoft.com/office/drawing/2014/main" id="{55384D5E-E377-4854-9814-E60E24380C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7291" y="1563968"/>
            <a:ext cx="2468900" cy="2621742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5E7661B5-B23F-41A9-94D0-1713D7500537}"/>
              </a:ext>
            </a:extLst>
          </p:cNvPr>
          <p:cNvSpPr/>
          <p:nvPr/>
        </p:nvSpPr>
        <p:spPr>
          <a:xfrm>
            <a:off x="1341120" y="4483175"/>
            <a:ext cx="9509760" cy="174506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endParaRPr lang="pt-BR" b="1" dirty="0">
              <a:solidFill>
                <a:srgbClr val="002060"/>
              </a:solidFill>
            </a:endParaRPr>
          </a:p>
          <a:p>
            <a:pPr lvl="1" algn="just"/>
            <a:r>
              <a:rPr lang="pt-BR" b="1" dirty="0">
                <a:solidFill>
                  <a:srgbClr val="002060"/>
                </a:solidFill>
              </a:rPr>
              <a:t>Aline Fonseca (Professora Adjunta do PPG Linguística / UFJF) </a:t>
            </a:r>
          </a:p>
          <a:p>
            <a:pPr lvl="1" algn="just"/>
            <a:r>
              <a:rPr lang="pt-BR" b="1" dirty="0">
                <a:solidFill>
                  <a:srgbClr val="002060"/>
                </a:solidFill>
              </a:rPr>
              <a:t>Andressa Silva (Doutoranda do PPG Linguística / UFJF)</a:t>
            </a:r>
          </a:p>
          <a:p>
            <a:pPr lvl="1" algn="just"/>
            <a:r>
              <a:rPr lang="pt-BR" b="1" dirty="0">
                <a:solidFill>
                  <a:srgbClr val="002060"/>
                </a:solidFill>
              </a:rPr>
              <a:t>Julia Greco (Graduanda em Letras / UFJF)</a:t>
            </a:r>
          </a:p>
        </p:txBody>
      </p:sp>
      <p:pic>
        <p:nvPicPr>
          <p:cNvPr id="2050" name="Picture 2" descr="PROGRAMA DE PÓS-GRADUAÇÃO EM LINGUÍSTICA">
            <a:extLst>
              <a:ext uri="{FF2B5EF4-FFF2-40B4-BE49-F238E27FC236}">
                <a16:creationId xmlns:a16="http://schemas.microsoft.com/office/drawing/2014/main" id="{AB816346-5C8D-4F71-9A4F-ABF22CADFC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3959" y="76007"/>
            <a:ext cx="1471037" cy="1081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CC941E2E-478A-4F8F-87BE-D107B18C04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8112" y="93612"/>
            <a:ext cx="1790299" cy="1068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4806C869-8873-4127-BA0C-3451B7CDCB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31298" y="312023"/>
            <a:ext cx="1565708" cy="845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14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83E0AF-997F-4F31-B985-458347199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b="1" dirty="0">
                <a:solidFill>
                  <a:srgbClr val="00B0F0"/>
                </a:solidFill>
              </a:rPr>
              <a:t>Python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044ED30-08C3-40DB-8FFE-2A792A1E76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259644"/>
          </a:xfrm>
        </p:spPr>
        <p:txBody>
          <a:bodyPr>
            <a:normAutofit/>
          </a:bodyPr>
          <a:lstStyle/>
          <a:p>
            <a:pPr algn="just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pt-BR" sz="2400" noProof="1">
                <a:solidFill>
                  <a:schemeClr val="tx1"/>
                </a:solidFill>
              </a:rPr>
              <a:t> </a:t>
            </a:r>
            <a:r>
              <a:rPr lang="pt-BR" sz="2400" noProof="1"/>
              <a:t>Linguagem de programação de alto nível.</a:t>
            </a:r>
          </a:p>
          <a:p>
            <a:pPr algn="just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pt-BR" sz="2400" noProof="1"/>
              <a:t> Permite escrever em </a:t>
            </a:r>
            <a:r>
              <a:rPr lang="pt-BR" sz="2400" b="1" noProof="1"/>
              <a:t>linguagem de script</a:t>
            </a:r>
            <a:r>
              <a:rPr lang="pt-BR" sz="2400" noProof="1"/>
              <a:t>.</a:t>
            </a:r>
          </a:p>
        </p:txBody>
      </p:sp>
      <p:pic>
        <p:nvPicPr>
          <p:cNvPr id="1026" name="Picture 2" descr="ícone Python Livre de SuperTiny">
            <a:extLst>
              <a:ext uri="{FF2B5EF4-FFF2-40B4-BE49-F238E27FC236}">
                <a16:creationId xmlns:a16="http://schemas.microsoft.com/office/drawing/2014/main" id="{AC4D9C6B-B0BA-4E14-8FDC-702E5D9919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89" t="6666" r="5778" b="10666"/>
          <a:stretch/>
        </p:blipFill>
        <p:spPr bwMode="auto">
          <a:xfrm>
            <a:off x="0" y="23959"/>
            <a:ext cx="1557338" cy="1457325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B5038DE3-8B96-4901-A949-40E833D87405}"/>
              </a:ext>
            </a:extLst>
          </p:cNvPr>
          <p:cNvSpPr/>
          <p:nvPr/>
        </p:nvSpPr>
        <p:spPr>
          <a:xfrm>
            <a:off x="3211353" y="3857625"/>
            <a:ext cx="5264467" cy="110799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pt-BR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  <a:t>conjunto de instruções para que uma função seja executada em determinado aplicativo.</a:t>
            </a:r>
            <a:endParaRPr lang="pt-BR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ECD9B176-3BAB-4940-A88C-793A4CC863B5}"/>
              </a:ext>
            </a:extLst>
          </p:cNvPr>
          <p:cNvCxnSpPr>
            <a:cxnSpLocks/>
          </p:cNvCxnSpPr>
          <p:nvPr/>
        </p:nvCxnSpPr>
        <p:spPr>
          <a:xfrm>
            <a:off x="4150519" y="3000375"/>
            <a:ext cx="338613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de Seta Reta 12">
            <a:extLst>
              <a:ext uri="{FF2B5EF4-FFF2-40B4-BE49-F238E27FC236}">
                <a16:creationId xmlns:a16="http://schemas.microsoft.com/office/drawing/2014/main" id="{80F1B32E-0FE8-46A4-81F7-62E4B84C0C57}"/>
              </a:ext>
            </a:extLst>
          </p:cNvPr>
          <p:cNvCxnSpPr>
            <a:cxnSpLocks/>
          </p:cNvCxnSpPr>
          <p:nvPr/>
        </p:nvCxnSpPr>
        <p:spPr>
          <a:xfrm>
            <a:off x="5865019" y="3000375"/>
            <a:ext cx="0" cy="6429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303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83E0AF-997F-4F31-B985-458347199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b="1" dirty="0">
                <a:solidFill>
                  <a:srgbClr val="00B0F0"/>
                </a:solidFill>
              </a:rPr>
              <a:t>Python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044ED30-08C3-40DB-8FFE-2A792A1E76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259644"/>
          </a:xfrm>
        </p:spPr>
        <p:txBody>
          <a:bodyPr>
            <a:normAutofit/>
          </a:bodyPr>
          <a:lstStyle/>
          <a:p>
            <a:pPr algn="just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pt-BR" sz="2800" noProof="1">
                <a:solidFill>
                  <a:schemeClr val="tx1"/>
                </a:solidFill>
              </a:rPr>
              <a:t> </a:t>
            </a:r>
            <a:r>
              <a:rPr lang="pt-BR" sz="2800" noProof="1"/>
              <a:t>Um exemplo:</a:t>
            </a:r>
            <a:endParaRPr lang="pt-BR" sz="2800" dirty="0"/>
          </a:p>
        </p:txBody>
      </p:sp>
      <p:pic>
        <p:nvPicPr>
          <p:cNvPr id="1026" name="Picture 2" descr="ícone Python Livre de SuperTiny">
            <a:extLst>
              <a:ext uri="{FF2B5EF4-FFF2-40B4-BE49-F238E27FC236}">
                <a16:creationId xmlns:a16="http://schemas.microsoft.com/office/drawing/2014/main" id="{AC4D9C6B-B0BA-4E14-8FDC-702E5D9919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89" t="6666" r="5778" b="10666"/>
          <a:stretch/>
        </p:blipFill>
        <p:spPr bwMode="auto">
          <a:xfrm>
            <a:off x="0" y="23959"/>
            <a:ext cx="1557338" cy="1457325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A2194FC6-3C95-4A7A-BD2C-6FD0B5BBAD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4617" y="2575774"/>
            <a:ext cx="6943725" cy="279956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E26B4FDB-AF53-4417-A025-398B924BF75B}"/>
              </a:ext>
            </a:extLst>
          </p:cNvPr>
          <p:cNvSpPr txBox="1"/>
          <p:nvPr/>
        </p:nvSpPr>
        <p:spPr>
          <a:xfrm>
            <a:off x="4277255" y="5555691"/>
            <a:ext cx="3698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Imagem retirada de </a:t>
            </a:r>
            <a:r>
              <a:rPr lang="pt-BR" dirty="0" err="1"/>
              <a:t>Mackie</a:t>
            </a:r>
            <a:r>
              <a:rPr lang="pt-BR" dirty="0"/>
              <a:t>, 2019</a:t>
            </a:r>
          </a:p>
        </p:txBody>
      </p:sp>
    </p:spTree>
    <p:extLst>
      <p:ext uri="{BB962C8B-B14F-4D97-AF65-F5344CB8AC3E}">
        <p14:creationId xmlns:p14="http://schemas.microsoft.com/office/powerpoint/2010/main" val="3569036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83E0AF-997F-4F31-B985-458347199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b="1" dirty="0">
                <a:solidFill>
                  <a:srgbClr val="00B0F0"/>
                </a:solidFill>
              </a:rPr>
              <a:t>Experimentos no PCIBEX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044ED30-08C3-40DB-8FFE-2A792A1E76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737360"/>
            <a:ext cx="10058400" cy="4368018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noProof="1"/>
              <a:t> Vejamos alguns exemplos de experimentos feitos no PCIBEX:</a:t>
            </a:r>
          </a:p>
          <a:p>
            <a:pPr lvl="1" algn="just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pt-BR" sz="2400" noProof="1"/>
              <a:t>Leitura Automonitorada</a:t>
            </a:r>
          </a:p>
          <a:p>
            <a:pPr marL="201168" lvl="1" indent="0" algn="just">
              <a:lnSpc>
                <a:spcPct val="110000"/>
              </a:lnSpc>
              <a:buNone/>
            </a:pPr>
            <a:r>
              <a:rPr lang="pt-BR" sz="2400" noProof="1">
                <a:hlinkClick r:id="rId2"/>
              </a:rPr>
              <a:t>https://expt.pcibex.net/ibexexps/minicursolec/leitura_automonitorada/experiment.html</a:t>
            </a:r>
            <a:endParaRPr lang="pt-BR" sz="2400" noProof="1"/>
          </a:p>
          <a:p>
            <a:pPr lvl="1" algn="just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pt-BR" sz="2400" noProof="1"/>
              <a:t>Teste Auditivo</a:t>
            </a:r>
          </a:p>
          <a:p>
            <a:pPr marL="201168" lvl="1" indent="0" algn="just">
              <a:lnSpc>
                <a:spcPct val="110000"/>
              </a:lnSpc>
              <a:buNone/>
            </a:pPr>
            <a:r>
              <a:rPr lang="pt-BR" sz="2400" noProof="1">
                <a:hlinkClick r:id="rId3"/>
              </a:rPr>
              <a:t>https://expt.pcibex.net/ibexexps/minicursotesteauditivo/Teste_Auditivo/experiment.html</a:t>
            </a:r>
            <a:endParaRPr lang="pt-BR" sz="2400" noProof="1"/>
          </a:p>
          <a:p>
            <a:pPr lvl="1" algn="just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pt-BR" sz="2400" noProof="1"/>
              <a:t>Teste de Imagens</a:t>
            </a:r>
          </a:p>
          <a:p>
            <a:pPr marL="201168" lvl="1" indent="0" algn="just">
              <a:lnSpc>
                <a:spcPct val="110000"/>
              </a:lnSpc>
              <a:buNone/>
            </a:pPr>
            <a:r>
              <a:rPr lang="pt-BR" sz="2400" noProof="1">
                <a:solidFill>
                  <a:schemeClr val="tx1"/>
                </a:solidFill>
                <a:hlinkClick r:id="rId4"/>
              </a:rPr>
              <a:t>https://expt.pcibex.net/ibexexps/asilva91/tuto/experiment.html</a:t>
            </a:r>
            <a:endParaRPr lang="pt-BR" sz="2400" noProof="1">
              <a:solidFill>
                <a:schemeClr val="tx1"/>
              </a:solidFill>
            </a:endParaRPr>
          </a:p>
          <a:p>
            <a:pPr marL="201168" lvl="1" indent="0" algn="just">
              <a:lnSpc>
                <a:spcPct val="110000"/>
              </a:lnSpc>
              <a:buNone/>
            </a:pPr>
            <a:endParaRPr lang="pt-BR" sz="2400" noProof="1">
              <a:solidFill>
                <a:schemeClr val="tx1"/>
              </a:solidFill>
            </a:endParaRPr>
          </a:p>
          <a:p>
            <a:pPr marL="0" indent="0" algn="just">
              <a:lnSpc>
                <a:spcPct val="110000"/>
              </a:lnSpc>
              <a:buNone/>
            </a:pPr>
            <a:endParaRPr lang="pt-BR" sz="2800" dirty="0"/>
          </a:p>
        </p:txBody>
      </p:sp>
      <p:pic>
        <p:nvPicPr>
          <p:cNvPr id="7" name="Picture 2" descr="PCIbex Logo">
            <a:extLst>
              <a:ext uri="{FF2B5EF4-FFF2-40B4-BE49-F238E27FC236}">
                <a16:creationId xmlns:a16="http://schemas.microsoft.com/office/drawing/2014/main" id="{4C67A5EC-AD63-4567-8C7D-3C1A78A4A9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282" y="15784"/>
            <a:ext cx="1547447" cy="1663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81362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044ED30-08C3-40DB-8FFE-2A792A1E76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715518" lvl="1" indent="-514350">
              <a:buFont typeface="+mj-lt"/>
              <a:buAutoNum type="arabicParenR"/>
            </a:pPr>
            <a:endParaRPr lang="pt-BR" sz="2600" dirty="0"/>
          </a:p>
          <a:p>
            <a:pPr>
              <a:buFont typeface="Arial" panose="020B0604020202020204" pitchFamily="34" charset="0"/>
              <a:buChar char="•"/>
            </a:pPr>
            <a:endParaRPr lang="en-US" sz="2800" i="1" dirty="0"/>
          </a:p>
          <a:p>
            <a:pPr>
              <a:buFont typeface="Arial" panose="020B0604020202020204" pitchFamily="34" charset="0"/>
              <a:buChar char="•"/>
            </a:pPr>
            <a:endParaRPr lang="pt-BR" sz="2800" i="1" dirty="0"/>
          </a:p>
          <a:p>
            <a:pPr>
              <a:buFont typeface="Arial" panose="020B0604020202020204" pitchFamily="34" charset="0"/>
              <a:buChar char="•"/>
            </a:pPr>
            <a:endParaRPr lang="pt-BR" sz="2800" i="1" dirty="0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692255D5-48AC-49D7-BB3C-2FB85C5D75D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Iniciação à plataforma </a:t>
            </a:r>
          </a:p>
          <a:p>
            <a:pPr algn="ctr"/>
            <a:endParaRPr lang="pt-BR" sz="4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pt-BR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PCIBEX</a:t>
            </a:r>
          </a:p>
        </p:txBody>
      </p:sp>
    </p:spTree>
    <p:extLst>
      <p:ext uri="{BB962C8B-B14F-4D97-AF65-F5344CB8AC3E}">
        <p14:creationId xmlns:p14="http://schemas.microsoft.com/office/powerpoint/2010/main" val="21273384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83E0AF-997F-4F31-B985-458347199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2"/>
            <a:ext cx="10058400" cy="1559131"/>
          </a:xfrm>
        </p:spPr>
        <p:txBody>
          <a:bodyPr>
            <a:normAutofit fontScale="90000"/>
          </a:bodyPr>
          <a:lstStyle/>
          <a:p>
            <a:pPr algn="ctr"/>
            <a:br>
              <a:rPr lang="pt-BR" b="1" dirty="0">
                <a:solidFill>
                  <a:srgbClr val="00B0F0"/>
                </a:solidFill>
              </a:rPr>
            </a:br>
            <a:br>
              <a:rPr lang="pt-BR" b="1" dirty="0">
                <a:solidFill>
                  <a:srgbClr val="00B0F0"/>
                </a:solidFill>
              </a:rPr>
            </a:br>
            <a:r>
              <a:rPr lang="pt-BR" b="1" dirty="0">
                <a:solidFill>
                  <a:srgbClr val="00B0F0"/>
                </a:solidFill>
              </a:rPr>
              <a:t>PCIBEX</a:t>
            </a:r>
            <a:br>
              <a:rPr lang="pt-BR" b="1" dirty="0">
                <a:solidFill>
                  <a:srgbClr val="00B0F0"/>
                </a:solidFill>
              </a:rPr>
            </a:br>
            <a:r>
              <a:rPr lang="pt-BR" sz="2700" noProof="1"/>
              <a:t>A página incial:</a:t>
            </a:r>
            <a:r>
              <a:rPr lang="pt-BR" sz="2700" noProof="1">
                <a:solidFill>
                  <a:schemeClr val="tx1"/>
                </a:solidFill>
              </a:rPr>
              <a:t> </a:t>
            </a:r>
            <a:r>
              <a:rPr lang="pt-BR" sz="2700" noProof="1">
                <a:solidFill>
                  <a:schemeClr val="tx1"/>
                </a:solidFill>
                <a:hlinkClick r:id="rId2"/>
              </a:rPr>
              <a:t>https://www.pcibex.net/</a:t>
            </a:r>
            <a:r>
              <a:rPr lang="pt-BR" sz="2700" noProof="1">
                <a:solidFill>
                  <a:schemeClr val="tx1"/>
                </a:solidFill>
              </a:rPr>
              <a:t> </a:t>
            </a:r>
            <a:br>
              <a:rPr lang="pt-BR" noProof="1">
                <a:solidFill>
                  <a:schemeClr val="tx1"/>
                </a:solidFill>
              </a:rPr>
            </a:br>
            <a:endParaRPr lang="pt-BR" b="1" dirty="0">
              <a:solidFill>
                <a:srgbClr val="00B0F0"/>
              </a:solidFill>
            </a:endParaRPr>
          </a:p>
        </p:txBody>
      </p:sp>
      <p:pic>
        <p:nvPicPr>
          <p:cNvPr id="7" name="Picture 2" descr="PCIbex Logo">
            <a:extLst>
              <a:ext uri="{FF2B5EF4-FFF2-40B4-BE49-F238E27FC236}">
                <a16:creationId xmlns:a16="http://schemas.microsoft.com/office/drawing/2014/main" id="{4C67A5EC-AD63-4567-8C7D-3C1A78A4A9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282" y="15784"/>
            <a:ext cx="1547447" cy="1663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97C55012-A0CD-594A-975C-B6F0A2DA80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4729" y="1290917"/>
            <a:ext cx="9604527" cy="5205085"/>
          </a:xfrm>
          <a:prstGeom prst="rect">
            <a:avLst/>
          </a:prstGeom>
        </p:spPr>
      </p:pic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03ADD4D8-3CD7-C444-B98B-5FCB6011F92D}"/>
              </a:ext>
            </a:extLst>
          </p:cNvPr>
          <p:cNvCxnSpPr/>
          <p:nvPr/>
        </p:nvCxnSpPr>
        <p:spPr>
          <a:xfrm flipV="1">
            <a:off x="3657600" y="1602889"/>
            <a:ext cx="742278" cy="98970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E8663FCE-608B-4041-8BC0-3624136D4AB7}"/>
              </a:ext>
            </a:extLst>
          </p:cNvPr>
          <p:cNvCxnSpPr/>
          <p:nvPr/>
        </p:nvCxnSpPr>
        <p:spPr>
          <a:xfrm flipV="1">
            <a:off x="5430885" y="1583166"/>
            <a:ext cx="742278" cy="98970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de Seta Reta 10">
            <a:extLst>
              <a:ext uri="{FF2B5EF4-FFF2-40B4-BE49-F238E27FC236}">
                <a16:creationId xmlns:a16="http://schemas.microsoft.com/office/drawing/2014/main" id="{C4250BF5-1660-D745-9751-80D92DD3FFAE}"/>
              </a:ext>
            </a:extLst>
          </p:cNvPr>
          <p:cNvCxnSpPr/>
          <p:nvPr/>
        </p:nvCxnSpPr>
        <p:spPr>
          <a:xfrm flipV="1">
            <a:off x="6959301" y="1621699"/>
            <a:ext cx="742278" cy="98970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de Seta Reta 11">
            <a:extLst>
              <a:ext uri="{FF2B5EF4-FFF2-40B4-BE49-F238E27FC236}">
                <a16:creationId xmlns:a16="http://schemas.microsoft.com/office/drawing/2014/main" id="{82A523F2-99B7-5441-B38E-9D1A142A09A7}"/>
              </a:ext>
            </a:extLst>
          </p:cNvPr>
          <p:cNvCxnSpPr>
            <a:cxnSpLocks/>
          </p:cNvCxnSpPr>
          <p:nvPr/>
        </p:nvCxnSpPr>
        <p:spPr>
          <a:xfrm flipV="1">
            <a:off x="4028739" y="4896521"/>
            <a:ext cx="878541" cy="24563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6352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83E0AF-997F-4F31-B985-458347199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746131"/>
          </a:xfrm>
        </p:spPr>
        <p:txBody>
          <a:bodyPr/>
          <a:lstStyle/>
          <a:p>
            <a:pPr algn="ctr"/>
            <a:r>
              <a:rPr lang="pt-BR" b="1" dirty="0">
                <a:solidFill>
                  <a:srgbClr val="00B0F0"/>
                </a:solidFill>
              </a:rPr>
              <a:t>PCIBEX: </a:t>
            </a:r>
            <a:r>
              <a:rPr lang="pt-BR" b="1" dirty="0" err="1">
                <a:solidFill>
                  <a:srgbClr val="00B0F0"/>
                </a:solidFill>
              </a:rPr>
              <a:t>Documentation</a:t>
            </a:r>
            <a:endParaRPr lang="pt-BR" b="1" dirty="0">
              <a:solidFill>
                <a:srgbClr val="00B0F0"/>
              </a:solidFill>
            </a:endParaRPr>
          </a:p>
        </p:txBody>
      </p:sp>
      <p:pic>
        <p:nvPicPr>
          <p:cNvPr id="7" name="Picture 2" descr="PCIbex Logo">
            <a:extLst>
              <a:ext uri="{FF2B5EF4-FFF2-40B4-BE49-F238E27FC236}">
                <a16:creationId xmlns:a16="http://schemas.microsoft.com/office/drawing/2014/main" id="{4C67A5EC-AD63-4567-8C7D-3C1A78A4A9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282" y="15784"/>
            <a:ext cx="1547447" cy="1663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Espaço Reservado para Conteúdo 7">
            <a:extLst>
              <a:ext uri="{FF2B5EF4-FFF2-40B4-BE49-F238E27FC236}">
                <a16:creationId xmlns:a16="http://schemas.microsoft.com/office/drawing/2014/main" id="{7E4176BF-1C6D-A24F-AB05-8B22E863E4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4747" y="1032734"/>
            <a:ext cx="8111686" cy="5545132"/>
          </a:xfrm>
        </p:spPr>
      </p:pic>
    </p:spTree>
    <p:extLst>
      <p:ext uri="{BB962C8B-B14F-4D97-AF65-F5344CB8AC3E}">
        <p14:creationId xmlns:p14="http://schemas.microsoft.com/office/powerpoint/2010/main" val="23486044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83E0AF-997F-4F31-B985-458347199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778404"/>
          </a:xfrm>
        </p:spPr>
        <p:txBody>
          <a:bodyPr/>
          <a:lstStyle/>
          <a:p>
            <a:pPr algn="ctr"/>
            <a:r>
              <a:rPr lang="pt-BR" b="1" dirty="0">
                <a:solidFill>
                  <a:srgbClr val="00B0F0"/>
                </a:solidFill>
              </a:rPr>
              <a:t>PCIBEX: </a:t>
            </a:r>
            <a:r>
              <a:rPr lang="pt-BR" b="1" dirty="0" err="1">
                <a:solidFill>
                  <a:srgbClr val="00B0F0"/>
                </a:solidFill>
              </a:rPr>
              <a:t>Support</a:t>
            </a:r>
            <a:endParaRPr lang="pt-BR" b="1" dirty="0">
              <a:solidFill>
                <a:srgbClr val="00B0F0"/>
              </a:solidFill>
            </a:endParaRPr>
          </a:p>
        </p:txBody>
      </p:sp>
      <p:pic>
        <p:nvPicPr>
          <p:cNvPr id="8" name="Espaço Reservado para Conteúdo 7">
            <a:extLst>
              <a:ext uri="{FF2B5EF4-FFF2-40B4-BE49-F238E27FC236}">
                <a16:creationId xmlns:a16="http://schemas.microsoft.com/office/drawing/2014/main" id="{820DA297-92EB-1E44-96B6-1A8286265C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8708" y="1065008"/>
            <a:ext cx="8123330" cy="5553091"/>
          </a:xfrm>
        </p:spPr>
      </p:pic>
      <p:pic>
        <p:nvPicPr>
          <p:cNvPr id="7" name="Picture 2" descr="PCIbex Logo">
            <a:extLst>
              <a:ext uri="{FF2B5EF4-FFF2-40B4-BE49-F238E27FC236}">
                <a16:creationId xmlns:a16="http://schemas.microsoft.com/office/drawing/2014/main" id="{4C67A5EC-AD63-4567-8C7D-3C1A78A4A9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282" y="15784"/>
            <a:ext cx="1547447" cy="1663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98959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83E0AF-997F-4F31-B985-458347199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b="1" dirty="0">
                <a:solidFill>
                  <a:srgbClr val="00B0F0"/>
                </a:solidFill>
              </a:rPr>
              <a:t>PCIBEX: </a:t>
            </a:r>
            <a:r>
              <a:rPr lang="pt-BR" b="1" dirty="0" err="1">
                <a:solidFill>
                  <a:srgbClr val="00B0F0"/>
                </a:solidFill>
              </a:rPr>
              <a:t>Support</a:t>
            </a:r>
            <a:endParaRPr lang="pt-BR" b="1" dirty="0">
              <a:solidFill>
                <a:srgbClr val="00B0F0"/>
              </a:solidFill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044ED30-08C3-40DB-8FFE-2A792A1E76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259644"/>
          </a:xfrm>
        </p:spPr>
        <p:txBody>
          <a:bodyPr>
            <a:normAutofit/>
          </a:bodyPr>
          <a:lstStyle/>
          <a:p>
            <a:pPr marL="201168" lvl="1" indent="0" algn="just">
              <a:lnSpc>
                <a:spcPct val="110000"/>
              </a:lnSpc>
              <a:buNone/>
            </a:pPr>
            <a:endParaRPr lang="pt-BR" sz="2800" dirty="0"/>
          </a:p>
        </p:txBody>
      </p:sp>
      <p:pic>
        <p:nvPicPr>
          <p:cNvPr id="7" name="Picture 2" descr="PCIbex Logo">
            <a:extLst>
              <a:ext uri="{FF2B5EF4-FFF2-40B4-BE49-F238E27FC236}">
                <a16:creationId xmlns:a16="http://schemas.microsoft.com/office/drawing/2014/main" id="{4C67A5EC-AD63-4567-8C7D-3C1A78A4A9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282" y="15784"/>
            <a:ext cx="1547447" cy="1663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D64533F5-B485-4098-8A13-2374C2EE5E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187" t="14149" r="12930" b="7688"/>
          <a:stretch/>
        </p:blipFill>
        <p:spPr>
          <a:xfrm>
            <a:off x="2011680" y="1845734"/>
            <a:ext cx="8229600" cy="425964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686758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83E0AF-997F-4F31-B985-458347199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b="1" dirty="0">
                <a:solidFill>
                  <a:srgbClr val="00B0F0"/>
                </a:solidFill>
              </a:rPr>
              <a:t>PCIBEX: </a:t>
            </a:r>
            <a:r>
              <a:rPr lang="pt-BR" b="1" dirty="0" err="1">
                <a:solidFill>
                  <a:srgbClr val="00B0F0"/>
                </a:solidFill>
              </a:rPr>
              <a:t>Support</a:t>
            </a:r>
            <a:endParaRPr lang="pt-BR" b="1" dirty="0">
              <a:solidFill>
                <a:srgbClr val="00B0F0"/>
              </a:solidFill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044ED30-08C3-40DB-8FFE-2A792A1E76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259644"/>
          </a:xfrm>
        </p:spPr>
        <p:txBody>
          <a:bodyPr>
            <a:normAutofit/>
          </a:bodyPr>
          <a:lstStyle/>
          <a:p>
            <a:pPr algn="just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pt-BR" sz="2400" dirty="0"/>
              <a:t> </a:t>
            </a:r>
            <a:r>
              <a:rPr lang="pt-BR" sz="2400" u="sng" dirty="0"/>
              <a:t>Observação</a:t>
            </a:r>
            <a:r>
              <a:rPr lang="pt-BR" sz="2400" dirty="0"/>
              <a:t>: é preciso criar conta tanto para elaborar experimentos quanto para postar no fórum.</a:t>
            </a:r>
          </a:p>
        </p:txBody>
      </p:sp>
      <p:pic>
        <p:nvPicPr>
          <p:cNvPr id="7" name="Picture 2" descr="PCIbex Logo">
            <a:extLst>
              <a:ext uri="{FF2B5EF4-FFF2-40B4-BE49-F238E27FC236}">
                <a16:creationId xmlns:a16="http://schemas.microsoft.com/office/drawing/2014/main" id="{4C67A5EC-AD63-4567-8C7D-3C1A78A4A9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282" y="15784"/>
            <a:ext cx="1547447" cy="1663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FF127BB6-A4C8-47E8-8E0E-8441E8E24F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367" t="13524" r="12696" b="10956"/>
          <a:stretch/>
        </p:blipFill>
        <p:spPr>
          <a:xfrm>
            <a:off x="2888456" y="2880148"/>
            <a:ext cx="6415087" cy="333360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802852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83E0AF-997F-4F31-B985-458347199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b="1" dirty="0">
                <a:solidFill>
                  <a:srgbClr val="00B0F0"/>
                </a:solidFill>
              </a:rPr>
              <a:t>PCIBEX: </a:t>
            </a:r>
            <a:r>
              <a:rPr lang="pt-BR" b="1" dirty="0" err="1">
                <a:solidFill>
                  <a:srgbClr val="00B0F0"/>
                </a:solidFill>
              </a:rPr>
              <a:t>Support</a:t>
            </a:r>
            <a:endParaRPr lang="pt-BR" b="1" dirty="0">
              <a:solidFill>
                <a:srgbClr val="00B0F0"/>
              </a:solidFill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044ED30-08C3-40DB-8FFE-2A792A1E76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259644"/>
          </a:xfrm>
        </p:spPr>
        <p:txBody>
          <a:bodyPr>
            <a:normAutofit/>
          </a:bodyPr>
          <a:lstStyle/>
          <a:p>
            <a:pPr algn="just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pt-BR" sz="2400" dirty="0"/>
              <a:t> Você também pode mandar e-mails para tirar dúvidas:</a:t>
            </a:r>
          </a:p>
          <a:p>
            <a:pPr marL="0" indent="0" algn="ctr">
              <a:lnSpc>
                <a:spcPct val="110000"/>
              </a:lnSpc>
              <a:buNone/>
            </a:pPr>
            <a:r>
              <a:rPr lang="pt-BR" sz="2400" dirty="0">
                <a:solidFill>
                  <a:srgbClr val="0070C0"/>
                </a:solidFill>
              </a:rPr>
              <a:t>admin@pcibex.net</a:t>
            </a:r>
          </a:p>
        </p:txBody>
      </p:sp>
      <p:pic>
        <p:nvPicPr>
          <p:cNvPr id="7" name="Picture 2" descr="PCIbex Logo">
            <a:extLst>
              <a:ext uri="{FF2B5EF4-FFF2-40B4-BE49-F238E27FC236}">
                <a16:creationId xmlns:a16="http://schemas.microsoft.com/office/drawing/2014/main" id="{4C67A5EC-AD63-4567-8C7D-3C1A78A4A9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282" y="15784"/>
            <a:ext cx="1547447" cy="1663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72937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044ED30-08C3-40DB-8FFE-2A792A1E76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715518" lvl="1" indent="-514350">
              <a:buFont typeface="+mj-lt"/>
              <a:buAutoNum type="arabicParenR"/>
            </a:pPr>
            <a:endParaRPr lang="pt-BR" sz="2600" dirty="0"/>
          </a:p>
          <a:p>
            <a:pPr>
              <a:buFont typeface="Arial" panose="020B0604020202020204" pitchFamily="34" charset="0"/>
              <a:buChar char="•"/>
            </a:pPr>
            <a:endParaRPr lang="en-US" sz="2800" i="1" dirty="0"/>
          </a:p>
          <a:p>
            <a:pPr>
              <a:buFont typeface="Arial" panose="020B0604020202020204" pitchFamily="34" charset="0"/>
              <a:buChar char="•"/>
            </a:pPr>
            <a:endParaRPr lang="pt-BR" sz="2800" i="1" dirty="0"/>
          </a:p>
          <a:p>
            <a:pPr>
              <a:buFont typeface="Arial" panose="020B0604020202020204" pitchFamily="34" charset="0"/>
              <a:buChar char="•"/>
            </a:pPr>
            <a:endParaRPr lang="pt-BR" sz="2800" i="1" dirty="0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692255D5-48AC-49D7-BB3C-2FB85C5D75D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AULA 1</a:t>
            </a:r>
          </a:p>
        </p:txBody>
      </p:sp>
    </p:spTree>
    <p:extLst>
      <p:ext uri="{BB962C8B-B14F-4D97-AF65-F5344CB8AC3E}">
        <p14:creationId xmlns:p14="http://schemas.microsoft.com/office/powerpoint/2010/main" val="39424397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83E0AF-997F-4F31-B985-458347199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789162"/>
          </a:xfrm>
        </p:spPr>
        <p:txBody>
          <a:bodyPr/>
          <a:lstStyle/>
          <a:p>
            <a:pPr algn="ctr"/>
            <a:r>
              <a:rPr lang="pt-BR" b="1" dirty="0">
                <a:solidFill>
                  <a:srgbClr val="00B0F0"/>
                </a:solidFill>
              </a:rPr>
              <a:t>PCIBEX: </a:t>
            </a:r>
            <a:r>
              <a:rPr lang="pt-BR" b="1" dirty="0" err="1">
                <a:solidFill>
                  <a:srgbClr val="00B0F0"/>
                </a:solidFill>
              </a:rPr>
              <a:t>Experiment</a:t>
            </a:r>
            <a:r>
              <a:rPr lang="pt-BR" b="1" dirty="0">
                <a:solidFill>
                  <a:srgbClr val="00B0F0"/>
                </a:solidFill>
              </a:rPr>
              <a:t> </a:t>
            </a:r>
            <a:r>
              <a:rPr lang="pt-BR" b="1" dirty="0" err="1">
                <a:solidFill>
                  <a:srgbClr val="00B0F0"/>
                </a:solidFill>
              </a:rPr>
              <a:t>Farm</a:t>
            </a:r>
            <a:endParaRPr lang="pt-BR" b="1" dirty="0">
              <a:solidFill>
                <a:srgbClr val="00B0F0"/>
              </a:solidFill>
            </a:endParaRPr>
          </a:p>
        </p:txBody>
      </p:sp>
      <p:pic>
        <p:nvPicPr>
          <p:cNvPr id="7" name="Picture 2" descr="PCIbex Logo">
            <a:extLst>
              <a:ext uri="{FF2B5EF4-FFF2-40B4-BE49-F238E27FC236}">
                <a16:creationId xmlns:a16="http://schemas.microsoft.com/office/drawing/2014/main" id="{4C67A5EC-AD63-4567-8C7D-3C1A78A4A9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282" y="15784"/>
            <a:ext cx="1547447" cy="1663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Espaço Reservado para Conteúdo 12">
            <a:extLst>
              <a:ext uri="{FF2B5EF4-FFF2-40B4-BE49-F238E27FC236}">
                <a16:creationId xmlns:a16="http://schemas.microsoft.com/office/drawing/2014/main" id="{91ECB88C-5946-3B43-9DBE-27D8B60BCD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0231" y="1172584"/>
            <a:ext cx="7591349" cy="5426907"/>
          </a:xfrm>
        </p:spPr>
      </p:pic>
    </p:spTree>
    <p:extLst>
      <p:ext uri="{BB962C8B-B14F-4D97-AF65-F5344CB8AC3E}">
        <p14:creationId xmlns:p14="http://schemas.microsoft.com/office/powerpoint/2010/main" val="2847823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83E0AF-997F-4F31-B985-458347199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778404"/>
          </a:xfrm>
        </p:spPr>
        <p:txBody>
          <a:bodyPr/>
          <a:lstStyle/>
          <a:p>
            <a:pPr algn="ctr"/>
            <a:r>
              <a:rPr lang="pt-BR" b="1" dirty="0">
                <a:solidFill>
                  <a:srgbClr val="00B0F0"/>
                </a:solidFill>
              </a:rPr>
              <a:t>PCIBEX: </a:t>
            </a:r>
            <a:r>
              <a:rPr lang="pt-BR" b="1" dirty="0" err="1">
                <a:solidFill>
                  <a:srgbClr val="00B0F0"/>
                </a:solidFill>
              </a:rPr>
              <a:t>Sign</a:t>
            </a:r>
            <a:r>
              <a:rPr lang="pt-BR" b="1" dirty="0">
                <a:solidFill>
                  <a:srgbClr val="00B0F0"/>
                </a:solidFill>
              </a:rPr>
              <a:t> </a:t>
            </a:r>
            <a:r>
              <a:rPr lang="pt-BR" b="1" dirty="0" err="1">
                <a:solidFill>
                  <a:srgbClr val="00B0F0"/>
                </a:solidFill>
              </a:rPr>
              <a:t>up</a:t>
            </a:r>
            <a:r>
              <a:rPr lang="pt-BR" b="1" dirty="0">
                <a:solidFill>
                  <a:srgbClr val="00B0F0"/>
                </a:solidFill>
              </a:rPr>
              <a:t> / </a:t>
            </a:r>
            <a:r>
              <a:rPr lang="pt-BR" b="1" dirty="0" err="1">
                <a:solidFill>
                  <a:srgbClr val="00B0F0"/>
                </a:solidFill>
              </a:rPr>
              <a:t>Login</a:t>
            </a:r>
            <a:endParaRPr lang="pt-BR" b="1" dirty="0">
              <a:solidFill>
                <a:srgbClr val="00B0F0"/>
              </a:solidFill>
            </a:endParaRPr>
          </a:p>
        </p:txBody>
      </p:sp>
      <p:pic>
        <p:nvPicPr>
          <p:cNvPr id="7" name="Picture 2" descr="PCIbex Logo">
            <a:extLst>
              <a:ext uri="{FF2B5EF4-FFF2-40B4-BE49-F238E27FC236}">
                <a16:creationId xmlns:a16="http://schemas.microsoft.com/office/drawing/2014/main" id="{4C67A5EC-AD63-4567-8C7D-3C1A78A4A9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282" y="15784"/>
            <a:ext cx="1547447" cy="1663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18B0F339-0EEA-C344-AAE7-3893F0D4C1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1845" y="1065008"/>
            <a:ext cx="8046719" cy="5569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2668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83E0AF-997F-4F31-B985-458347199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778404"/>
          </a:xfrm>
        </p:spPr>
        <p:txBody>
          <a:bodyPr/>
          <a:lstStyle/>
          <a:p>
            <a:pPr algn="ctr"/>
            <a:r>
              <a:rPr lang="pt-BR" b="1" dirty="0">
                <a:solidFill>
                  <a:srgbClr val="00B0F0"/>
                </a:solidFill>
              </a:rPr>
              <a:t>PCIBEX: </a:t>
            </a:r>
            <a:r>
              <a:rPr lang="pt-BR" b="1" dirty="0" err="1">
                <a:solidFill>
                  <a:srgbClr val="00B0F0"/>
                </a:solidFill>
              </a:rPr>
              <a:t>Sign</a:t>
            </a:r>
            <a:r>
              <a:rPr lang="pt-BR" b="1" dirty="0">
                <a:solidFill>
                  <a:srgbClr val="00B0F0"/>
                </a:solidFill>
              </a:rPr>
              <a:t> </a:t>
            </a:r>
            <a:r>
              <a:rPr lang="pt-BR" b="1" dirty="0" err="1">
                <a:solidFill>
                  <a:srgbClr val="00B0F0"/>
                </a:solidFill>
              </a:rPr>
              <a:t>up</a:t>
            </a:r>
            <a:r>
              <a:rPr lang="pt-BR" b="1" dirty="0">
                <a:solidFill>
                  <a:srgbClr val="00B0F0"/>
                </a:solidFill>
              </a:rPr>
              <a:t> / </a:t>
            </a:r>
            <a:r>
              <a:rPr lang="pt-BR" b="1" dirty="0" err="1">
                <a:solidFill>
                  <a:srgbClr val="00B0F0"/>
                </a:solidFill>
              </a:rPr>
              <a:t>Login</a:t>
            </a:r>
            <a:endParaRPr lang="pt-BR" b="1" dirty="0">
              <a:solidFill>
                <a:srgbClr val="00B0F0"/>
              </a:solidFill>
            </a:endParaRPr>
          </a:p>
        </p:txBody>
      </p:sp>
      <p:pic>
        <p:nvPicPr>
          <p:cNvPr id="7" name="Picture 2" descr="PCIbex Logo">
            <a:extLst>
              <a:ext uri="{FF2B5EF4-FFF2-40B4-BE49-F238E27FC236}">
                <a16:creationId xmlns:a16="http://schemas.microsoft.com/office/drawing/2014/main" id="{4C67A5EC-AD63-4567-8C7D-3C1A78A4A9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282" y="15784"/>
            <a:ext cx="1547447" cy="1663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F681B519-3628-1349-9DF0-77231AD06E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2053" y="1065008"/>
            <a:ext cx="8292414" cy="5739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3956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703B7FFF-A843-4B6F-9E8B-1558F45123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702303"/>
          </a:xfrm>
        </p:spPr>
        <p:txBody>
          <a:bodyPr>
            <a:normAutofit fontScale="90000"/>
          </a:bodyPr>
          <a:lstStyle/>
          <a:p>
            <a:pPr algn="ctr"/>
            <a:r>
              <a:rPr lang="pt-BR" b="1" dirty="0">
                <a:solidFill>
                  <a:schemeClr val="accent1"/>
                </a:solidFill>
              </a:rPr>
              <a:t>Exemplos de experimentos/ scripts</a:t>
            </a:r>
            <a:endParaRPr lang="pt-BR" dirty="0"/>
          </a:p>
        </p:txBody>
      </p:sp>
      <p:pic>
        <p:nvPicPr>
          <p:cNvPr id="6" name="Picture 2" descr="PCIbex Logo">
            <a:extLst>
              <a:ext uri="{FF2B5EF4-FFF2-40B4-BE49-F238E27FC236}">
                <a16:creationId xmlns:a16="http://schemas.microsoft.com/office/drawing/2014/main" id="{27F18E03-789A-4615-A7EA-E783344017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04"/>
            <a:ext cx="1218618" cy="1210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1C72A3F1-14FF-6C42-9BD7-8B1C22A453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6673" y="988906"/>
            <a:ext cx="7952183" cy="5684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6725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703B7FFF-A843-4B6F-9E8B-1558F45123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702303"/>
          </a:xfrm>
        </p:spPr>
        <p:txBody>
          <a:bodyPr>
            <a:normAutofit fontScale="90000"/>
          </a:bodyPr>
          <a:lstStyle/>
          <a:p>
            <a:pPr algn="ctr"/>
            <a:r>
              <a:rPr lang="pt-BR" b="1" dirty="0">
                <a:solidFill>
                  <a:schemeClr val="accent1"/>
                </a:solidFill>
              </a:rPr>
              <a:t>Exemplos de experimentos/ scripts</a:t>
            </a:r>
            <a:endParaRPr lang="pt-BR" dirty="0"/>
          </a:p>
        </p:txBody>
      </p:sp>
      <p:pic>
        <p:nvPicPr>
          <p:cNvPr id="6" name="Picture 2" descr="PCIbex Logo">
            <a:extLst>
              <a:ext uri="{FF2B5EF4-FFF2-40B4-BE49-F238E27FC236}">
                <a16:creationId xmlns:a16="http://schemas.microsoft.com/office/drawing/2014/main" id="{27F18E03-789A-4615-A7EA-E783344017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04"/>
            <a:ext cx="1218618" cy="1210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73A14BAF-BDBB-0A48-82BF-272313FDF5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1366" y="969293"/>
            <a:ext cx="8291565" cy="5739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4418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703B7FFF-A843-4B6F-9E8B-1558F45123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702303"/>
          </a:xfrm>
        </p:spPr>
        <p:txBody>
          <a:bodyPr>
            <a:normAutofit fontScale="90000"/>
          </a:bodyPr>
          <a:lstStyle/>
          <a:p>
            <a:pPr algn="ctr"/>
            <a:r>
              <a:rPr lang="pt-BR" b="1" dirty="0">
                <a:solidFill>
                  <a:schemeClr val="accent1"/>
                </a:solidFill>
              </a:rPr>
              <a:t>Criando um experimento</a:t>
            </a:r>
            <a:endParaRPr lang="pt-BR" dirty="0"/>
          </a:p>
        </p:txBody>
      </p:sp>
      <p:pic>
        <p:nvPicPr>
          <p:cNvPr id="6" name="Picture 2" descr="PCIbex Logo">
            <a:extLst>
              <a:ext uri="{FF2B5EF4-FFF2-40B4-BE49-F238E27FC236}">
                <a16:creationId xmlns:a16="http://schemas.microsoft.com/office/drawing/2014/main" id="{27F18E03-789A-4615-A7EA-E783344017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04"/>
            <a:ext cx="1218618" cy="1210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8F260CE2-01FD-6E4B-A7AC-54F1D035A9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0791" y="1025204"/>
            <a:ext cx="8012716" cy="5546193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739C27FC-4ABB-DB4B-B763-FDF703619B98}"/>
              </a:ext>
            </a:extLst>
          </p:cNvPr>
          <p:cNvSpPr/>
          <p:nvPr/>
        </p:nvSpPr>
        <p:spPr>
          <a:xfrm>
            <a:off x="6443831" y="2818504"/>
            <a:ext cx="1957891" cy="48409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87242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703B7FFF-A843-4B6F-9E8B-1558F45123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778404"/>
          </a:xfrm>
        </p:spPr>
        <p:txBody>
          <a:bodyPr/>
          <a:lstStyle/>
          <a:p>
            <a:pPr algn="ctr"/>
            <a:r>
              <a:rPr lang="pt-BR" b="1" dirty="0">
                <a:solidFill>
                  <a:schemeClr val="accent1"/>
                </a:solidFill>
              </a:rPr>
              <a:t>Criando um experimento</a:t>
            </a:r>
            <a:endParaRPr lang="pt-BR" dirty="0"/>
          </a:p>
        </p:txBody>
      </p:sp>
      <p:pic>
        <p:nvPicPr>
          <p:cNvPr id="6" name="Picture 2" descr="PCIbex Logo">
            <a:extLst>
              <a:ext uri="{FF2B5EF4-FFF2-40B4-BE49-F238E27FC236}">
                <a16:creationId xmlns:a16="http://schemas.microsoft.com/office/drawing/2014/main" id="{AC6C3909-C296-4007-A096-9697280A4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04"/>
            <a:ext cx="1218618" cy="1210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Espaço Reservado para Conteúdo 11">
            <a:extLst>
              <a:ext uri="{FF2B5EF4-FFF2-40B4-BE49-F238E27FC236}">
                <a16:creationId xmlns:a16="http://schemas.microsoft.com/office/drawing/2014/main" id="{AD0D90EE-4A61-834D-B9FA-50DD728B70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9256" y="1084149"/>
            <a:ext cx="7805425" cy="5402712"/>
          </a:xfrm>
        </p:spPr>
      </p:pic>
    </p:spTree>
    <p:extLst>
      <p:ext uri="{BB962C8B-B14F-4D97-AF65-F5344CB8AC3E}">
        <p14:creationId xmlns:p14="http://schemas.microsoft.com/office/powerpoint/2010/main" val="21150992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703B7FFF-A843-4B6F-9E8B-1558F45123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702303"/>
          </a:xfrm>
        </p:spPr>
        <p:txBody>
          <a:bodyPr>
            <a:normAutofit fontScale="90000"/>
          </a:bodyPr>
          <a:lstStyle/>
          <a:p>
            <a:pPr algn="ctr"/>
            <a:r>
              <a:rPr lang="pt-BR" b="1" dirty="0">
                <a:solidFill>
                  <a:schemeClr val="accent1"/>
                </a:solidFill>
              </a:rPr>
              <a:t>Criando um experimento</a:t>
            </a:r>
            <a:endParaRPr lang="pt-BR" dirty="0"/>
          </a:p>
        </p:txBody>
      </p:sp>
      <p:pic>
        <p:nvPicPr>
          <p:cNvPr id="4" name="Espaço Reservado para Conteúdo 3">
            <a:extLst>
              <a:ext uri="{FF2B5EF4-FFF2-40B4-BE49-F238E27FC236}">
                <a16:creationId xmlns:a16="http://schemas.microsoft.com/office/drawing/2014/main" id="{E186CF50-1C30-7643-BE71-D9FB4ACFB4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6076" y="1151165"/>
            <a:ext cx="7777778" cy="5383575"/>
          </a:xfrm>
        </p:spPr>
      </p:pic>
      <p:pic>
        <p:nvPicPr>
          <p:cNvPr id="6" name="Picture 2" descr="PCIbex Logo">
            <a:extLst>
              <a:ext uri="{FF2B5EF4-FFF2-40B4-BE49-F238E27FC236}">
                <a16:creationId xmlns:a16="http://schemas.microsoft.com/office/drawing/2014/main" id="{AC6C3909-C296-4007-A096-9697280A4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04"/>
            <a:ext cx="1218618" cy="1210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92388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703B7FFF-A843-4B6F-9E8B-1558F45123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129092"/>
            <a:ext cx="10058400" cy="817582"/>
          </a:xfrm>
        </p:spPr>
        <p:txBody>
          <a:bodyPr>
            <a:normAutofit/>
          </a:bodyPr>
          <a:lstStyle/>
          <a:p>
            <a:pPr algn="ctr"/>
            <a:r>
              <a:rPr lang="pt-BR" b="1" dirty="0">
                <a:solidFill>
                  <a:schemeClr val="accent1"/>
                </a:solidFill>
              </a:rPr>
              <a:t>A plataforma de edição</a:t>
            </a:r>
            <a:endParaRPr lang="pt-BR" dirty="0"/>
          </a:p>
        </p:txBody>
      </p:sp>
      <p:pic>
        <p:nvPicPr>
          <p:cNvPr id="3" name="Espaço Reservado para Conteúdo 2">
            <a:extLst>
              <a:ext uri="{FF2B5EF4-FFF2-40B4-BE49-F238E27FC236}">
                <a16:creationId xmlns:a16="http://schemas.microsoft.com/office/drawing/2014/main" id="{40C4A4D7-E876-BC4B-9A48-F497B45C08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3397" y="946673"/>
            <a:ext cx="8308490" cy="5750921"/>
          </a:xfrm>
        </p:spPr>
      </p:pic>
      <p:pic>
        <p:nvPicPr>
          <p:cNvPr id="6" name="Picture 2" descr="PCIbex Logo">
            <a:extLst>
              <a:ext uri="{FF2B5EF4-FFF2-40B4-BE49-F238E27FC236}">
                <a16:creationId xmlns:a16="http://schemas.microsoft.com/office/drawing/2014/main" id="{AC6C3909-C296-4007-A096-9697280A4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04"/>
            <a:ext cx="1218618" cy="1210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EBF885BB-9690-D348-B5B3-3F1D2D3659D9}"/>
              </a:ext>
            </a:extLst>
          </p:cNvPr>
          <p:cNvCxnSpPr/>
          <p:nvPr/>
        </p:nvCxnSpPr>
        <p:spPr>
          <a:xfrm flipV="1">
            <a:off x="2893807" y="1764254"/>
            <a:ext cx="892885" cy="65621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de Seta Reta 10">
            <a:extLst>
              <a:ext uri="{FF2B5EF4-FFF2-40B4-BE49-F238E27FC236}">
                <a16:creationId xmlns:a16="http://schemas.microsoft.com/office/drawing/2014/main" id="{198A4B83-FD75-7649-9C14-5E4340848E41}"/>
              </a:ext>
            </a:extLst>
          </p:cNvPr>
          <p:cNvCxnSpPr/>
          <p:nvPr/>
        </p:nvCxnSpPr>
        <p:spPr>
          <a:xfrm flipV="1">
            <a:off x="1218618" y="4455458"/>
            <a:ext cx="892885" cy="65621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2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703B7FFF-A843-4B6F-9E8B-1558F45123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129092"/>
            <a:ext cx="10058400" cy="817582"/>
          </a:xfrm>
        </p:spPr>
        <p:txBody>
          <a:bodyPr>
            <a:normAutofit/>
          </a:bodyPr>
          <a:lstStyle/>
          <a:p>
            <a:pPr algn="ctr"/>
            <a:r>
              <a:rPr lang="pt-BR" b="1" dirty="0">
                <a:solidFill>
                  <a:schemeClr val="accent1"/>
                </a:solidFill>
              </a:rPr>
              <a:t>A plataforma de edição</a:t>
            </a:r>
            <a:endParaRPr lang="pt-BR" dirty="0"/>
          </a:p>
        </p:txBody>
      </p:sp>
      <p:pic>
        <p:nvPicPr>
          <p:cNvPr id="3" name="Espaço Reservado para Conteúdo 2">
            <a:extLst>
              <a:ext uri="{FF2B5EF4-FFF2-40B4-BE49-F238E27FC236}">
                <a16:creationId xmlns:a16="http://schemas.microsoft.com/office/drawing/2014/main" id="{40C4A4D7-E876-BC4B-9A48-F497B45C08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3397" y="946673"/>
            <a:ext cx="8308490" cy="5750921"/>
          </a:xfrm>
        </p:spPr>
      </p:pic>
      <p:pic>
        <p:nvPicPr>
          <p:cNvPr id="6" name="Picture 2" descr="PCIbex Logo">
            <a:extLst>
              <a:ext uri="{FF2B5EF4-FFF2-40B4-BE49-F238E27FC236}">
                <a16:creationId xmlns:a16="http://schemas.microsoft.com/office/drawing/2014/main" id="{AC6C3909-C296-4007-A096-9697280A4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04"/>
            <a:ext cx="1218618" cy="1210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EBF885BB-9690-D348-B5B3-3F1D2D3659D9}"/>
              </a:ext>
            </a:extLst>
          </p:cNvPr>
          <p:cNvCxnSpPr/>
          <p:nvPr/>
        </p:nvCxnSpPr>
        <p:spPr>
          <a:xfrm flipV="1">
            <a:off x="1190512" y="1581374"/>
            <a:ext cx="892885" cy="65621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de Seta Reta 10">
            <a:extLst>
              <a:ext uri="{FF2B5EF4-FFF2-40B4-BE49-F238E27FC236}">
                <a16:creationId xmlns:a16="http://schemas.microsoft.com/office/drawing/2014/main" id="{198A4B83-FD75-7649-9C14-5E4340848E41}"/>
              </a:ext>
            </a:extLst>
          </p:cNvPr>
          <p:cNvCxnSpPr/>
          <p:nvPr/>
        </p:nvCxnSpPr>
        <p:spPr>
          <a:xfrm flipV="1">
            <a:off x="2315898" y="1916653"/>
            <a:ext cx="892885" cy="65621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2374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83E0AF-997F-4F31-B985-458347199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b="1" dirty="0">
                <a:solidFill>
                  <a:srgbClr val="00B0F0"/>
                </a:solidFill>
              </a:rPr>
              <a:t>Panorama do Curso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044ED30-08C3-40DB-8FFE-2A792A1E76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715518" lvl="1" indent="-514350">
              <a:lnSpc>
                <a:spcPct val="150000"/>
              </a:lnSpc>
              <a:buFont typeface="+mj-lt"/>
              <a:buAutoNum type="arabicParenR"/>
            </a:pPr>
            <a:r>
              <a:rPr lang="pt-BR" sz="2600" dirty="0"/>
              <a:t>O que é a plataforma PCIBEX?</a:t>
            </a:r>
          </a:p>
          <a:p>
            <a:pPr marL="715518" lvl="1" indent="-514350">
              <a:lnSpc>
                <a:spcPct val="150000"/>
              </a:lnSpc>
              <a:buFont typeface="+mj-lt"/>
              <a:buAutoNum type="arabicParenR"/>
            </a:pPr>
            <a:r>
              <a:rPr lang="pt-BR" sz="2600" dirty="0"/>
              <a:t>Iniciação à plataforma PCIBEX.</a:t>
            </a:r>
          </a:p>
          <a:p>
            <a:pPr marL="715518" lvl="1" indent="-514350">
              <a:lnSpc>
                <a:spcPct val="150000"/>
              </a:lnSpc>
              <a:buFont typeface="+mj-lt"/>
              <a:buAutoNum type="arabicParenR"/>
            </a:pPr>
            <a:r>
              <a:rPr lang="pt-BR" sz="2600" dirty="0"/>
              <a:t>Criando um script para experimento de Leitura Automonitorada.</a:t>
            </a:r>
          </a:p>
          <a:p>
            <a:pPr marL="715518" lvl="1" indent="-514350">
              <a:lnSpc>
                <a:spcPct val="150000"/>
              </a:lnSpc>
              <a:buFont typeface="+mj-lt"/>
              <a:buAutoNum type="arabicParenR"/>
            </a:pPr>
            <a:r>
              <a:rPr lang="pt-BR" sz="2600" dirty="0"/>
              <a:t>Criando um repositório no GitHub.</a:t>
            </a:r>
          </a:p>
          <a:p>
            <a:pPr marL="715518" lvl="1" indent="-514350">
              <a:lnSpc>
                <a:spcPct val="150000"/>
              </a:lnSpc>
              <a:buFont typeface="+mj-lt"/>
              <a:buAutoNum type="arabicParenR"/>
            </a:pPr>
            <a:r>
              <a:rPr lang="pt-BR" sz="2600" dirty="0"/>
              <a:t>Criando um script para um Teste Auditivo.</a:t>
            </a:r>
          </a:p>
          <a:p>
            <a:pPr marL="715518" lvl="1" indent="-514350">
              <a:lnSpc>
                <a:spcPct val="150000"/>
              </a:lnSpc>
              <a:buFont typeface="+mj-lt"/>
              <a:buAutoNum type="arabicParenR"/>
            </a:pPr>
            <a:r>
              <a:rPr lang="pt-BR" sz="2600" dirty="0"/>
              <a:t>Criando um Teste de decisão lexical com imagens.</a:t>
            </a:r>
          </a:p>
          <a:p>
            <a:pPr marL="715518" lvl="1" indent="-514350">
              <a:buFont typeface="+mj-lt"/>
              <a:buAutoNum type="arabicParenR"/>
            </a:pPr>
            <a:endParaRPr lang="pt-BR" sz="2600" dirty="0"/>
          </a:p>
          <a:p>
            <a:pPr>
              <a:buFont typeface="Arial" panose="020B0604020202020204" pitchFamily="34" charset="0"/>
              <a:buChar char="•"/>
            </a:pPr>
            <a:endParaRPr lang="en-US" sz="2800" i="1" dirty="0"/>
          </a:p>
          <a:p>
            <a:pPr>
              <a:buFont typeface="Arial" panose="020B0604020202020204" pitchFamily="34" charset="0"/>
              <a:buChar char="•"/>
            </a:pPr>
            <a:endParaRPr lang="pt-BR" sz="2800" i="1" dirty="0"/>
          </a:p>
          <a:p>
            <a:pPr>
              <a:buFont typeface="Arial" panose="020B0604020202020204" pitchFamily="34" charset="0"/>
              <a:buChar char="•"/>
            </a:pPr>
            <a:endParaRPr lang="pt-BR" sz="2800" i="1" dirty="0"/>
          </a:p>
        </p:txBody>
      </p:sp>
    </p:spTree>
    <p:extLst>
      <p:ext uri="{BB962C8B-B14F-4D97-AF65-F5344CB8AC3E}">
        <p14:creationId xmlns:p14="http://schemas.microsoft.com/office/powerpoint/2010/main" val="3556240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703B7FFF-A843-4B6F-9E8B-1558F45123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702303"/>
          </a:xfrm>
        </p:spPr>
        <p:txBody>
          <a:bodyPr>
            <a:normAutofit fontScale="90000"/>
          </a:bodyPr>
          <a:lstStyle/>
          <a:p>
            <a:pPr algn="ctr"/>
            <a:r>
              <a:rPr lang="pt-BR" b="1" dirty="0">
                <a:solidFill>
                  <a:schemeClr val="accent1"/>
                </a:solidFill>
              </a:rPr>
              <a:t>A plataforma de edição</a:t>
            </a:r>
            <a:endParaRPr lang="pt-BR" dirty="0"/>
          </a:p>
        </p:txBody>
      </p:sp>
      <p:pic>
        <p:nvPicPr>
          <p:cNvPr id="9" name="Espaço Reservado para Conteúdo 8">
            <a:extLst>
              <a:ext uri="{FF2B5EF4-FFF2-40B4-BE49-F238E27FC236}">
                <a16:creationId xmlns:a16="http://schemas.microsoft.com/office/drawing/2014/main" id="{EB9E8AB1-0A4E-7441-9559-61A6DC5A34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1247" y="988906"/>
            <a:ext cx="8130532" cy="5627743"/>
          </a:xfrm>
        </p:spPr>
      </p:pic>
      <p:pic>
        <p:nvPicPr>
          <p:cNvPr id="6" name="Picture 2" descr="PCIbex Logo">
            <a:extLst>
              <a:ext uri="{FF2B5EF4-FFF2-40B4-BE49-F238E27FC236}">
                <a16:creationId xmlns:a16="http://schemas.microsoft.com/office/drawing/2014/main" id="{AC6C3909-C296-4007-A096-9697280A4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04"/>
            <a:ext cx="1218618" cy="1210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eta: Dobrada para Cima 1">
            <a:extLst>
              <a:ext uri="{FF2B5EF4-FFF2-40B4-BE49-F238E27FC236}">
                <a16:creationId xmlns:a16="http://schemas.microsoft.com/office/drawing/2014/main" id="{661F5413-30EB-4BD5-819D-BA85FD414D97}"/>
              </a:ext>
            </a:extLst>
          </p:cNvPr>
          <p:cNvSpPr/>
          <p:nvPr/>
        </p:nvSpPr>
        <p:spPr>
          <a:xfrm rot="10800000">
            <a:off x="1519364" y="1039018"/>
            <a:ext cx="1262124" cy="464574"/>
          </a:xfrm>
          <a:prstGeom prst="bentUpArrow">
            <a:avLst>
              <a:gd name="adj1" fmla="val 21307"/>
              <a:gd name="adj2" fmla="val 25000"/>
              <a:gd name="adj3" fmla="val 2500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1F962F3C-D648-4C1A-895E-9D3D970B6F87}"/>
              </a:ext>
            </a:extLst>
          </p:cNvPr>
          <p:cNvSpPr txBox="1"/>
          <p:nvPr/>
        </p:nvSpPr>
        <p:spPr>
          <a:xfrm>
            <a:off x="609309" y="1574630"/>
            <a:ext cx="2064086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O espaço interno do </a:t>
            </a:r>
            <a:r>
              <a:rPr lang="pt-BR" dirty="0" err="1"/>
              <a:t>PCIbex</a:t>
            </a:r>
            <a:r>
              <a:rPr lang="pt-BR" dirty="0"/>
              <a:t> </a:t>
            </a:r>
          </a:p>
          <a:p>
            <a:pPr algn="ctr"/>
            <a:r>
              <a:rPr lang="pt-BR" dirty="0"/>
              <a:t>é bem </a:t>
            </a:r>
            <a:r>
              <a:rPr lang="pt-BR" b="1" dirty="0"/>
              <a:t>pequeno</a:t>
            </a:r>
          </a:p>
          <a:p>
            <a:pPr algn="ctr"/>
            <a:r>
              <a:rPr lang="pt-BR" dirty="0"/>
              <a:t>(64MB)</a:t>
            </a:r>
          </a:p>
        </p:txBody>
      </p:sp>
    </p:spTree>
    <p:extLst>
      <p:ext uri="{BB962C8B-B14F-4D97-AF65-F5344CB8AC3E}">
        <p14:creationId xmlns:p14="http://schemas.microsoft.com/office/powerpoint/2010/main" val="29425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703B7FFF-A843-4B6F-9E8B-1558F45123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799919"/>
          </a:xfrm>
        </p:spPr>
        <p:txBody>
          <a:bodyPr/>
          <a:lstStyle/>
          <a:p>
            <a:pPr algn="ctr"/>
            <a:r>
              <a:rPr lang="pt-BR" b="1" dirty="0">
                <a:solidFill>
                  <a:schemeClr val="accent1"/>
                </a:solidFill>
              </a:rPr>
              <a:t>A plataforma de edição</a:t>
            </a:r>
            <a:endParaRPr lang="pt-BR" dirty="0"/>
          </a:p>
        </p:txBody>
      </p:sp>
      <p:pic>
        <p:nvPicPr>
          <p:cNvPr id="12" name="Espaço Reservado para Conteúdo 11">
            <a:extLst>
              <a:ext uri="{FF2B5EF4-FFF2-40B4-BE49-F238E27FC236}">
                <a16:creationId xmlns:a16="http://schemas.microsoft.com/office/drawing/2014/main" id="{F269FB2E-8DAE-7E4F-865B-B10374DF9A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7486" y="1214437"/>
            <a:ext cx="7600307" cy="5260735"/>
          </a:xfrm>
        </p:spPr>
      </p:pic>
      <p:pic>
        <p:nvPicPr>
          <p:cNvPr id="6" name="Picture 2" descr="PCIbex Logo">
            <a:extLst>
              <a:ext uri="{FF2B5EF4-FFF2-40B4-BE49-F238E27FC236}">
                <a16:creationId xmlns:a16="http://schemas.microsoft.com/office/drawing/2014/main" id="{AC6C3909-C296-4007-A096-9697280A4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04"/>
            <a:ext cx="1218618" cy="1210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1F962F3C-D648-4C1A-895E-9D3D970B6F87}"/>
              </a:ext>
            </a:extLst>
          </p:cNvPr>
          <p:cNvSpPr txBox="1"/>
          <p:nvPr/>
        </p:nvSpPr>
        <p:spPr>
          <a:xfrm>
            <a:off x="9907793" y="3683344"/>
            <a:ext cx="2064086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Solução para o espaço pequeno da plataforma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9787A3CE-7462-4F72-A2FC-371CAB92334B}"/>
              </a:ext>
            </a:extLst>
          </p:cNvPr>
          <p:cNvSpPr txBox="1"/>
          <p:nvPr/>
        </p:nvSpPr>
        <p:spPr>
          <a:xfrm>
            <a:off x="10122913" y="4784767"/>
            <a:ext cx="1633845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pt-BR" dirty="0"/>
              <a:t>Veremos isso </a:t>
            </a:r>
          </a:p>
          <a:p>
            <a:pPr algn="ctr"/>
            <a:r>
              <a:rPr lang="pt-BR" dirty="0"/>
              <a:t>mais adiante.</a:t>
            </a:r>
          </a:p>
        </p:txBody>
      </p:sp>
      <p:sp>
        <p:nvSpPr>
          <p:cNvPr id="14" name="Seta Dobrada para Cima 13">
            <a:extLst>
              <a:ext uri="{FF2B5EF4-FFF2-40B4-BE49-F238E27FC236}">
                <a16:creationId xmlns:a16="http://schemas.microsoft.com/office/drawing/2014/main" id="{E0D86435-AA09-184C-A9E6-3EFA983FA910}"/>
              </a:ext>
            </a:extLst>
          </p:cNvPr>
          <p:cNvSpPr/>
          <p:nvPr/>
        </p:nvSpPr>
        <p:spPr>
          <a:xfrm rot="10800000" flipH="1">
            <a:off x="9542033" y="3216536"/>
            <a:ext cx="1258645" cy="212464"/>
          </a:xfrm>
          <a:prstGeom prst="bent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13651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703B7FFF-A843-4B6F-9E8B-1558F45123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129092"/>
            <a:ext cx="10058400" cy="817582"/>
          </a:xfrm>
        </p:spPr>
        <p:txBody>
          <a:bodyPr>
            <a:normAutofit/>
          </a:bodyPr>
          <a:lstStyle/>
          <a:p>
            <a:pPr algn="ctr"/>
            <a:r>
              <a:rPr lang="pt-BR" b="1" dirty="0">
                <a:solidFill>
                  <a:schemeClr val="accent1"/>
                </a:solidFill>
              </a:rPr>
              <a:t>A plataforma de edição</a:t>
            </a:r>
            <a:endParaRPr lang="pt-BR" dirty="0"/>
          </a:p>
        </p:txBody>
      </p:sp>
      <p:pic>
        <p:nvPicPr>
          <p:cNvPr id="3" name="Espaço Reservado para Conteúdo 2">
            <a:extLst>
              <a:ext uri="{FF2B5EF4-FFF2-40B4-BE49-F238E27FC236}">
                <a16:creationId xmlns:a16="http://schemas.microsoft.com/office/drawing/2014/main" id="{40C4A4D7-E876-BC4B-9A48-F497B45C08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3397" y="946673"/>
            <a:ext cx="8308490" cy="5750921"/>
          </a:xfrm>
        </p:spPr>
      </p:pic>
      <p:pic>
        <p:nvPicPr>
          <p:cNvPr id="6" name="Picture 2" descr="PCIbex Logo">
            <a:extLst>
              <a:ext uri="{FF2B5EF4-FFF2-40B4-BE49-F238E27FC236}">
                <a16:creationId xmlns:a16="http://schemas.microsoft.com/office/drawing/2014/main" id="{AC6C3909-C296-4007-A096-9697280A4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04"/>
            <a:ext cx="1218618" cy="1210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EBF885BB-9690-D348-B5B3-3F1D2D3659D9}"/>
              </a:ext>
            </a:extLst>
          </p:cNvPr>
          <p:cNvCxnSpPr/>
          <p:nvPr/>
        </p:nvCxnSpPr>
        <p:spPr>
          <a:xfrm flipV="1">
            <a:off x="6766560" y="4292301"/>
            <a:ext cx="892885" cy="65621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de Seta Reta 10">
            <a:extLst>
              <a:ext uri="{FF2B5EF4-FFF2-40B4-BE49-F238E27FC236}">
                <a16:creationId xmlns:a16="http://schemas.microsoft.com/office/drawing/2014/main" id="{198A4B83-FD75-7649-9C14-5E4340848E41}"/>
              </a:ext>
            </a:extLst>
          </p:cNvPr>
          <p:cNvCxnSpPr/>
          <p:nvPr/>
        </p:nvCxnSpPr>
        <p:spPr>
          <a:xfrm flipV="1">
            <a:off x="7722197" y="4292301"/>
            <a:ext cx="892885" cy="65621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8578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703B7FFF-A843-4B6F-9E8B-1558F45123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646331"/>
          </a:xfrm>
        </p:spPr>
        <p:txBody>
          <a:bodyPr>
            <a:normAutofit fontScale="90000"/>
          </a:bodyPr>
          <a:lstStyle/>
          <a:p>
            <a:pPr algn="ctr"/>
            <a:r>
              <a:rPr lang="pt-BR" b="1" dirty="0">
                <a:solidFill>
                  <a:schemeClr val="accent1"/>
                </a:solidFill>
              </a:rPr>
              <a:t>A plataforma de edição</a:t>
            </a:r>
            <a:endParaRPr lang="pt-BR" dirty="0"/>
          </a:p>
        </p:txBody>
      </p:sp>
      <p:pic>
        <p:nvPicPr>
          <p:cNvPr id="9" name="Espaço Reservado para Conteúdo 8">
            <a:extLst>
              <a:ext uri="{FF2B5EF4-FFF2-40B4-BE49-F238E27FC236}">
                <a16:creationId xmlns:a16="http://schemas.microsoft.com/office/drawing/2014/main" id="{E1FA77AD-17A6-E04A-827F-05642B5D38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9450" y="1129554"/>
            <a:ext cx="7423188" cy="5138138"/>
          </a:xfrm>
        </p:spPr>
      </p:pic>
      <p:pic>
        <p:nvPicPr>
          <p:cNvPr id="6" name="Picture 2" descr="PCIbex Logo">
            <a:extLst>
              <a:ext uri="{FF2B5EF4-FFF2-40B4-BE49-F238E27FC236}">
                <a16:creationId xmlns:a16="http://schemas.microsoft.com/office/drawing/2014/main" id="{AC6C3909-C296-4007-A096-9697280A4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04"/>
            <a:ext cx="1218618" cy="1210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eta: Dobrada para Cima 1">
            <a:extLst>
              <a:ext uri="{FF2B5EF4-FFF2-40B4-BE49-F238E27FC236}">
                <a16:creationId xmlns:a16="http://schemas.microsoft.com/office/drawing/2014/main" id="{661F5413-30EB-4BD5-819D-BA85FD414D97}"/>
              </a:ext>
            </a:extLst>
          </p:cNvPr>
          <p:cNvSpPr/>
          <p:nvPr/>
        </p:nvSpPr>
        <p:spPr>
          <a:xfrm>
            <a:off x="9732473" y="2102293"/>
            <a:ext cx="1413284" cy="405500"/>
          </a:xfrm>
          <a:prstGeom prst="bentUpArrow">
            <a:avLst>
              <a:gd name="adj1" fmla="val 21307"/>
              <a:gd name="adj2" fmla="val 25000"/>
              <a:gd name="adj3" fmla="val 2500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1F962F3C-D648-4C1A-895E-9D3D970B6F87}"/>
              </a:ext>
            </a:extLst>
          </p:cNvPr>
          <p:cNvSpPr txBox="1"/>
          <p:nvPr/>
        </p:nvSpPr>
        <p:spPr>
          <a:xfrm>
            <a:off x="10020949" y="1292758"/>
            <a:ext cx="206408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Link do seu experimento.</a:t>
            </a:r>
          </a:p>
        </p:txBody>
      </p:sp>
    </p:spTree>
    <p:extLst>
      <p:ext uri="{BB962C8B-B14F-4D97-AF65-F5344CB8AC3E}">
        <p14:creationId xmlns:p14="http://schemas.microsoft.com/office/powerpoint/2010/main" val="2968742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703B7FFF-A843-4B6F-9E8B-1558F45123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646331"/>
          </a:xfrm>
        </p:spPr>
        <p:txBody>
          <a:bodyPr>
            <a:normAutofit fontScale="90000"/>
          </a:bodyPr>
          <a:lstStyle/>
          <a:p>
            <a:pPr algn="ctr"/>
            <a:r>
              <a:rPr lang="pt-BR" b="1" dirty="0">
                <a:solidFill>
                  <a:schemeClr val="accent1"/>
                </a:solidFill>
              </a:rPr>
              <a:t>A plataforma de edição</a:t>
            </a:r>
            <a:endParaRPr lang="pt-BR" dirty="0"/>
          </a:p>
        </p:txBody>
      </p:sp>
      <p:pic>
        <p:nvPicPr>
          <p:cNvPr id="6" name="Picture 2" descr="PCIbex Logo">
            <a:extLst>
              <a:ext uri="{FF2B5EF4-FFF2-40B4-BE49-F238E27FC236}">
                <a16:creationId xmlns:a16="http://schemas.microsoft.com/office/drawing/2014/main" id="{AC6C3909-C296-4007-A096-9697280A4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04"/>
            <a:ext cx="1218618" cy="1210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1F962F3C-D648-4C1A-895E-9D3D970B6F87}"/>
              </a:ext>
            </a:extLst>
          </p:cNvPr>
          <p:cNvSpPr txBox="1"/>
          <p:nvPr/>
        </p:nvSpPr>
        <p:spPr>
          <a:xfrm>
            <a:off x="10020949" y="1292758"/>
            <a:ext cx="206408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Link do seu experimento.</a:t>
            </a:r>
          </a:p>
        </p:txBody>
      </p:sp>
      <p:pic>
        <p:nvPicPr>
          <p:cNvPr id="10" name="Espaço Reservado para Conteúdo 9">
            <a:extLst>
              <a:ext uri="{FF2B5EF4-FFF2-40B4-BE49-F238E27FC236}">
                <a16:creationId xmlns:a16="http://schemas.microsoft.com/office/drawing/2014/main" id="{35694E23-B4BD-D04C-B9FA-08B93002BE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9256" y="932934"/>
            <a:ext cx="7616414" cy="5271883"/>
          </a:xfrm>
        </p:spPr>
      </p:pic>
    </p:spTree>
    <p:extLst>
      <p:ext uri="{BB962C8B-B14F-4D97-AF65-F5344CB8AC3E}">
        <p14:creationId xmlns:p14="http://schemas.microsoft.com/office/powerpoint/2010/main" val="3721596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703B7FFF-A843-4B6F-9E8B-1558F45123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129092"/>
            <a:ext cx="10058400" cy="817582"/>
          </a:xfrm>
        </p:spPr>
        <p:txBody>
          <a:bodyPr>
            <a:normAutofit/>
          </a:bodyPr>
          <a:lstStyle/>
          <a:p>
            <a:pPr algn="ctr"/>
            <a:r>
              <a:rPr lang="pt-BR" b="1" dirty="0">
                <a:solidFill>
                  <a:schemeClr val="accent1"/>
                </a:solidFill>
              </a:rPr>
              <a:t>Criando uma tabela de itens</a:t>
            </a:r>
            <a:endParaRPr lang="pt-BR" dirty="0"/>
          </a:p>
        </p:txBody>
      </p:sp>
      <p:pic>
        <p:nvPicPr>
          <p:cNvPr id="6" name="Picture 2" descr="PCIbex Logo">
            <a:extLst>
              <a:ext uri="{FF2B5EF4-FFF2-40B4-BE49-F238E27FC236}">
                <a16:creationId xmlns:a16="http://schemas.microsoft.com/office/drawing/2014/main" id="{AC6C3909-C296-4007-A096-9697280A4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04"/>
            <a:ext cx="1218618" cy="1210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C7ED0D89-6A7A-FD47-9AC7-89C8E56890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7351" y="934118"/>
            <a:ext cx="8107657" cy="5611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7350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703B7FFF-A843-4B6F-9E8B-1558F45123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810677"/>
          </a:xfrm>
        </p:spPr>
        <p:txBody>
          <a:bodyPr/>
          <a:lstStyle/>
          <a:p>
            <a:pPr algn="ctr"/>
            <a:r>
              <a:rPr lang="pt-BR" b="1" dirty="0" err="1">
                <a:solidFill>
                  <a:schemeClr val="accent1"/>
                </a:solidFill>
              </a:rPr>
              <a:t>itens.csv</a:t>
            </a:r>
            <a:endParaRPr lang="pt-BR" dirty="0"/>
          </a:p>
        </p:txBody>
      </p:sp>
      <p:sp>
        <p:nvSpPr>
          <p:cNvPr id="8" name="Espaço Reservado para Conteúdo 7">
            <a:extLst>
              <a:ext uri="{FF2B5EF4-FFF2-40B4-BE49-F238E27FC236}">
                <a16:creationId xmlns:a16="http://schemas.microsoft.com/office/drawing/2014/main" id="{D578F58E-9BAF-47F0-A753-48CF163287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6673" y="1097280"/>
            <a:ext cx="10058400" cy="4023360"/>
          </a:xfrm>
        </p:spPr>
        <p:txBody>
          <a:bodyPr>
            <a:norm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pt-BR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2400" dirty="0">
                <a:cs typeface="Courier New" panose="02070309020205020404" pitchFamily="49" charset="0"/>
              </a:rPr>
              <a:t>Um comando pré-estabelecido no script apontará para cada linha da tabela ao rodar o experimento. </a:t>
            </a:r>
          </a:p>
        </p:txBody>
      </p:sp>
      <p:pic>
        <p:nvPicPr>
          <p:cNvPr id="6" name="Picture 2" descr="PCIbex Logo">
            <a:extLst>
              <a:ext uri="{FF2B5EF4-FFF2-40B4-BE49-F238E27FC236}">
                <a16:creationId xmlns:a16="http://schemas.microsoft.com/office/drawing/2014/main" id="{AC6C3909-C296-4007-A096-9697280A4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04"/>
            <a:ext cx="1218618" cy="1210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F0375477-0D1B-4832-ABA7-26B7100A5D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54" t="17669" r="1417" b="7603"/>
          <a:stretch/>
        </p:blipFill>
        <p:spPr>
          <a:xfrm>
            <a:off x="726193" y="1907957"/>
            <a:ext cx="10278880" cy="471588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698958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ço Reservado para Conteúdo 7">
            <a:extLst>
              <a:ext uri="{FF2B5EF4-FFF2-40B4-BE49-F238E27FC236}">
                <a16:creationId xmlns:a16="http://schemas.microsoft.com/office/drawing/2014/main" id="{D578F58E-9BAF-47F0-A753-48CF163287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336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pt-BR" sz="2400" dirty="0"/>
          </a:p>
          <a:p>
            <a:pPr>
              <a:buFont typeface="Arial" panose="020B0604020202020204" pitchFamily="34" charset="0"/>
              <a:buChar char="•"/>
            </a:pPr>
            <a:endParaRPr lang="pt-BR" sz="2400" dirty="0"/>
          </a:p>
          <a:p>
            <a:pPr>
              <a:buFont typeface="Arial" panose="020B0604020202020204" pitchFamily="34" charset="0"/>
              <a:buChar char="•"/>
            </a:pPr>
            <a:endParaRPr lang="pt-BR" sz="2400" dirty="0"/>
          </a:p>
          <a:p>
            <a:pPr>
              <a:buFont typeface="Arial" panose="020B0604020202020204" pitchFamily="34" charset="0"/>
              <a:buChar char="•"/>
            </a:pPr>
            <a:endParaRPr lang="pt-BR" sz="2400" dirty="0"/>
          </a:p>
          <a:p>
            <a:pPr>
              <a:buFont typeface="Arial" panose="020B0604020202020204" pitchFamily="34" charset="0"/>
              <a:buChar char="•"/>
            </a:pPr>
            <a:endParaRPr lang="pt-BR" sz="2400" dirty="0"/>
          </a:p>
          <a:p>
            <a:pPr>
              <a:buFont typeface="Arial" panose="020B0604020202020204" pitchFamily="34" charset="0"/>
              <a:buChar char="•"/>
            </a:pPr>
            <a:endParaRPr lang="pt-BR" sz="2400" dirty="0"/>
          </a:p>
          <a:p>
            <a:pPr>
              <a:buFont typeface="Arial" panose="020B0604020202020204" pitchFamily="34" charset="0"/>
              <a:buChar char="•"/>
            </a:pPr>
            <a:endParaRPr lang="pt-BR" sz="2400" dirty="0"/>
          </a:p>
        </p:txBody>
      </p:sp>
      <p:pic>
        <p:nvPicPr>
          <p:cNvPr id="6" name="Picture 2" descr="PCIbex Logo">
            <a:extLst>
              <a:ext uri="{FF2B5EF4-FFF2-40B4-BE49-F238E27FC236}">
                <a16:creationId xmlns:a16="http://schemas.microsoft.com/office/drawing/2014/main" id="{AC6C3909-C296-4007-A096-9697280A4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04"/>
            <a:ext cx="1218618" cy="1210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ítulo 6">
            <a:extLst>
              <a:ext uri="{FF2B5EF4-FFF2-40B4-BE49-F238E27FC236}">
                <a16:creationId xmlns:a16="http://schemas.microsoft.com/office/drawing/2014/main" id="{47AC0BAD-0A47-384F-85BB-F4BB29BAF2AF}"/>
              </a:ext>
            </a:extLst>
          </p:cNvPr>
          <p:cNvSpPr txBox="1">
            <a:spLocks/>
          </p:cNvSpPr>
          <p:nvPr/>
        </p:nvSpPr>
        <p:spPr>
          <a:xfrm>
            <a:off x="1066800" y="36797"/>
            <a:ext cx="10058400" cy="81067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b="1" dirty="0">
                <a:solidFill>
                  <a:schemeClr val="accent1"/>
                </a:solidFill>
              </a:rPr>
              <a:t>Os resultados</a:t>
            </a:r>
            <a:endParaRPr lang="pt-BR" dirty="0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FB0AA29F-C4A5-604C-BE56-86592210D3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8561" y="829822"/>
            <a:ext cx="8245100" cy="5707043"/>
          </a:xfrm>
          <a:prstGeom prst="rect">
            <a:avLst/>
          </a:prstGeom>
        </p:spPr>
      </p:pic>
      <p:sp>
        <p:nvSpPr>
          <p:cNvPr id="12" name="Seta Dobrada para Cima 11">
            <a:extLst>
              <a:ext uri="{FF2B5EF4-FFF2-40B4-BE49-F238E27FC236}">
                <a16:creationId xmlns:a16="http://schemas.microsoft.com/office/drawing/2014/main" id="{A3C6D715-E775-AD42-B8B7-D9C8ECD8189A}"/>
              </a:ext>
            </a:extLst>
          </p:cNvPr>
          <p:cNvSpPr/>
          <p:nvPr/>
        </p:nvSpPr>
        <p:spPr>
          <a:xfrm rot="10800000" flipH="1">
            <a:off x="9339779" y="1851909"/>
            <a:ext cx="1258645" cy="212464"/>
          </a:xfrm>
          <a:prstGeom prst="bent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C319EC51-3562-DB4A-AFBF-493BC76DC724}"/>
              </a:ext>
            </a:extLst>
          </p:cNvPr>
          <p:cNvSpPr txBox="1"/>
          <p:nvPr/>
        </p:nvSpPr>
        <p:spPr>
          <a:xfrm>
            <a:off x="9765514" y="2234006"/>
            <a:ext cx="2064086" cy="34163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Cada comando/ação do participante é registrado em uma linha.</a:t>
            </a:r>
          </a:p>
          <a:p>
            <a:pPr algn="ctr"/>
            <a:r>
              <a:rPr lang="pt-BR" dirty="0"/>
              <a:t>As diferentes partes são separadas por vírgulas. Assim é possível exportar o arquivo como uma planilha .</a:t>
            </a:r>
            <a:r>
              <a:rPr lang="pt-BR" dirty="0" err="1"/>
              <a:t>csv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82763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703B7FFF-A843-4B6F-9E8B-1558F4512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b="1" dirty="0">
                <a:solidFill>
                  <a:schemeClr val="accent1"/>
                </a:solidFill>
              </a:rPr>
              <a:t>Recados</a:t>
            </a:r>
            <a:endParaRPr lang="pt-BR" dirty="0"/>
          </a:p>
        </p:txBody>
      </p:sp>
      <p:sp>
        <p:nvSpPr>
          <p:cNvPr id="8" name="Espaço Reservado para Conteúdo 7">
            <a:extLst>
              <a:ext uri="{FF2B5EF4-FFF2-40B4-BE49-F238E27FC236}">
                <a16:creationId xmlns:a16="http://schemas.microsoft.com/office/drawing/2014/main" id="{D578F58E-9BAF-47F0-A753-48CF163287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737359"/>
            <a:ext cx="10058400" cy="4424289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/>
              <a:t> Para as próximas aulas:</a:t>
            </a:r>
          </a:p>
          <a:p>
            <a:pPr lvl="1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200" dirty="0"/>
              <a:t>Lembrete: guardem os dados da conta que você criou no PCIBEX Farm.</a:t>
            </a:r>
          </a:p>
          <a:p>
            <a:pPr lvl="1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200" dirty="0"/>
              <a:t>Dica para as Aulas 2, 3 e 4: assistir a aula em outro dispositivo (celular, tablet) e usar o computador para mexer na plataforma.</a:t>
            </a:r>
          </a:p>
          <a:p>
            <a:pPr lvl="1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200" dirty="0"/>
              <a:t>Usaremos na Aula 2 os arquivos da pasta “</a:t>
            </a:r>
            <a:r>
              <a:rPr lang="pt-BR" sz="2200" b="1" dirty="0"/>
              <a:t>Aula 2/ Leitura Automonitorada</a:t>
            </a:r>
            <a:r>
              <a:rPr lang="pt-BR" sz="2200" dirty="0"/>
              <a:t>”</a:t>
            </a:r>
          </a:p>
          <a:p>
            <a:pPr lvl="1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200" dirty="0"/>
              <a:t>Certifiquem-se de baixar os materiais no repositório do GitHub: </a:t>
            </a:r>
            <a:r>
              <a:rPr lang="pt-BR" sz="2200" dirty="0">
                <a:hlinkClick r:id="rId2"/>
              </a:rPr>
              <a:t>https://github.com/julia-greco/Curso_Livre_PCIbex</a:t>
            </a:r>
            <a:endParaRPr lang="pt-BR" sz="2200" dirty="0"/>
          </a:p>
          <a:p>
            <a:pPr lvl="1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2200" dirty="0"/>
          </a:p>
        </p:txBody>
      </p:sp>
      <p:pic>
        <p:nvPicPr>
          <p:cNvPr id="2050" name="Picture 2" descr="CURSO PREPARATÓRIO PARA CEFET - IFMT DO PROF. CÁSSIO Contato : 3666-1536,  99238-6435, 99271-2045: LEMBRETE IMPORTANTE!">
            <a:extLst>
              <a:ext uri="{FF2B5EF4-FFF2-40B4-BE49-F238E27FC236}">
                <a16:creationId xmlns:a16="http://schemas.microsoft.com/office/drawing/2014/main" id="{FC831F26-8F9E-49CE-8C10-935D47E00E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911" y="286603"/>
            <a:ext cx="1804737" cy="1266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090921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703B7FFF-A843-4B6F-9E8B-1558F4512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b="1" dirty="0">
                <a:solidFill>
                  <a:schemeClr val="accent1"/>
                </a:solidFill>
              </a:rPr>
              <a:t>Referências</a:t>
            </a:r>
            <a:endParaRPr lang="pt-BR" dirty="0"/>
          </a:p>
        </p:txBody>
      </p:sp>
      <p:sp>
        <p:nvSpPr>
          <p:cNvPr id="8" name="Espaço Reservado para Conteúdo 7">
            <a:extLst>
              <a:ext uri="{FF2B5EF4-FFF2-40B4-BE49-F238E27FC236}">
                <a16:creationId xmlns:a16="http://schemas.microsoft.com/office/drawing/2014/main" id="{D578F58E-9BAF-47F0-A753-48CF163287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737359"/>
            <a:ext cx="10058400" cy="4424289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pt-BR" sz="2400" dirty="0"/>
              <a:t>HUNT, J. </a:t>
            </a:r>
            <a:r>
              <a:rPr lang="en-US" sz="2400" b="1" dirty="0"/>
              <a:t>A Beginners Guide to Python 3 Programming</a:t>
            </a:r>
            <a:r>
              <a:rPr lang="en-US" sz="2400" dirty="0"/>
              <a:t>. Brighton, UK: Springer Publishing Company, 2019.</a:t>
            </a:r>
            <a:endParaRPr lang="pt-BR" sz="2400" dirty="0"/>
          </a:p>
          <a:p>
            <a:pPr marL="0" indent="0" algn="just">
              <a:lnSpc>
                <a:spcPct val="100000"/>
              </a:lnSpc>
              <a:buNone/>
            </a:pPr>
            <a:r>
              <a:rPr lang="pt-BR" sz="2400" dirty="0"/>
              <a:t>ZEHR, J.; SCHWARZ, F. </a:t>
            </a:r>
            <a:r>
              <a:rPr lang="pt-BR" sz="2400" b="1" dirty="0" err="1"/>
              <a:t>PennController</a:t>
            </a:r>
            <a:r>
              <a:rPr lang="pt-BR" sz="2400" b="1" dirty="0"/>
              <a:t> for Internet </a:t>
            </a:r>
            <a:r>
              <a:rPr lang="pt-BR" sz="2400" b="1" dirty="0" err="1"/>
              <a:t>Based</a:t>
            </a:r>
            <a:r>
              <a:rPr lang="pt-BR" sz="2400" b="1" dirty="0"/>
              <a:t> </a:t>
            </a:r>
            <a:r>
              <a:rPr lang="pt-BR" sz="2400" b="1" dirty="0" err="1"/>
              <a:t>Experiments</a:t>
            </a:r>
            <a:r>
              <a:rPr lang="pt-BR" sz="2400" b="1" dirty="0"/>
              <a:t> (IBEX)</a:t>
            </a:r>
            <a:r>
              <a:rPr lang="pt-BR" sz="2400" dirty="0"/>
              <a:t>. 2018. &lt; </a:t>
            </a:r>
            <a:r>
              <a:rPr lang="pt-BR" sz="2400" dirty="0">
                <a:hlinkClick r:id="rId2"/>
              </a:rPr>
              <a:t>https://doi.org/10.17605/OSF.IO/MD832</a:t>
            </a:r>
            <a:r>
              <a:rPr lang="pt-BR" sz="2400" dirty="0"/>
              <a:t> &gt; Acesso em 25 de abril de 2021.</a:t>
            </a:r>
          </a:p>
          <a:p>
            <a:pPr algn="just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pt-BR" sz="2400" dirty="0"/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2400" dirty="0"/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2400" dirty="0"/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2200" dirty="0"/>
          </a:p>
        </p:txBody>
      </p:sp>
    </p:spTree>
    <p:extLst>
      <p:ext uri="{BB962C8B-B14F-4D97-AF65-F5344CB8AC3E}">
        <p14:creationId xmlns:p14="http://schemas.microsoft.com/office/powerpoint/2010/main" val="9100145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044ED30-08C3-40DB-8FFE-2A792A1E76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715518" lvl="1" indent="-514350">
              <a:buFont typeface="+mj-lt"/>
              <a:buAutoNum type="arabicParenR"/>
            </a:pPr>
            <a:endParaRPr lang="pt-BR" sz="2600" dirty="0"/>
          </a:p>
          <a:p>
            <a:pPr>
              <a:buFont typeface="Arial" panose="020B0604020202020204" pitchFamily="34" charset="0"/>
              <a:buChar char="•"/>
            </a:pPr>
            <a:endParaRPr lang="en-US" sz="2800" i="1" dirty="0"/>
          </a:p>
          <a:p>
            <a:pPr>
              <a:buFont typeface="Arial" panose="020B0604020202020204" pitchFamily="34" charset="0"/>
              <a:buChar char="•"/>
            </a:pPr>
            <a:endParaRPr lang="pt-BR" sz="2800" i="1" dirty="0"/>
          </a:p>
          <a:p>
            <a:pPr>
              <a:buFont typeface="Arial" panose="020B0604020202020204" pitchFamily="34" charset="0"/>
              <a:buChar char="•"/>
            </a:pPr>
            <a:endParaRPr lang="pt-BR" sz="2800" i="1" dirty="0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692255D5-48AC-49D7-BB3C-2FB85C5D75D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 que é a plataforma </a:t>
            </a:r>
          </a:p>
          <a:p>
            <a:pPr algn="ctr"/>
            <a:endParaRPr lang="pt-BR" sz="4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pt-BR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PCIBEX?</a:t>
            </a:r>
          </a:p>
        </p:txBody>
      </p:sp>
    </p:spTree>
    <p:extLst>
      <p:ext uri="{BB962C8B-B14F-4D97-AF65-F5344CB8AC3E}">
        <p14:creationId xmlns:p14="http://schemas.microsoft.com/office/powerpoint/2010/main" val="383797214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alhando o cérebro para ser feliz - Lucilia Diniz">
            <a:extLst>
              <a:ext uri="{FF2B5EF4-FFF2-40B4-BE49-F238E27FC236}">
                <a16:creationId xmlns:a16="http://schemas.microsoft.com/office/drawing/2014/main" id="{980A3F7E-C6C7-4C2D-B819-8CDC792EFB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0747" y="2152357"/>
            <a:ext cx="7050505" cy="3315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AFD04D46-3623-407D-9EF8-40E6C7EA9102}"/>
              </a:ext>
            </a:extLst>
          </p:cNvPr>
          <p:cNvSpPr txBox="1"/>
          <p:nvPr/>
        </p:nvSpPr>
        <p:spPr>
          <a:xfrm>
            <a:off x="4739698" y="661737"/>
            <a:ext cx="27126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/>
              <a:t>Por hoje é só!</a:t>
            </a:r>
          </a:p>
        </p:txBody>
      </p:sp>
    </p:spTree>
    <p:extLst>
      <p:ext uri="{BB962C8B-B14F-4D97-AF65-F5344CB8AC3E}">
        <p14:creationId xmlns:p14="http://schemas.microsoft.com/office/powerpoint/2010/main" val="35441202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83E0AF-997F-4F31-B985-458347199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b="1" dirty="0">
                <a:solidFill>
                  <a:srgbClr val="00B0F0"/>
                </a:solidFill>
              </a:rPr>
              <a:t>A sigla PCIBEX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044ED30-08C3-40DB-8FFE-2A792A1E76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01168" lvl="1" indent="0">
              <a:buNone/>
            </a:pPr>
            <a:endParaRPr lang="en-US" sz="2600" i="1" dirty="0"/>
          </a:p>
          <a:p>
            <a:pPr>
              <a:buFont typeface="Arial" panose="020B0604020202020204" pitchFamily="34" charset="0"/>
              <a:buChar char="•"/>
            </a:pPr>
            <a:endParaRPr lang="en-US" sz="2800" i="1" dirty="0"/>
          </a:p>
          <a:p>
            <a:pPr>
              <a:buFont typeface="Arial" panose="020B0604020202020204" pitchFamily="34" charset="0"/>
              <a:buChar char="•"/>
            </a:pPr>
            <a:endParaRPr lang="pt-BR" sz="2800" i="1" dirty="0"/>
          </a:p>
          <a:p>
            <a:pPr>
              <a:buFont typeface="Arial" panose="020B0604020202020204" pitchFamily="34" charset="0"/>
              <a:buChar char="•"/>
            </a:pPr>
            <a:endParaRPr lang="pt-BR" sz="2800" i="1" dirty="0"/>
          </a:p>
        </p:txBody>
      </p:sp>
      <p:pic>
        <p:nvPicPr>
          <p:cNvPr id="1026" name="Picture 2" descr="PCIbex Logo">
            <a:extLst>
              <a:ext uri="{FF2B5EF4-FFF2-40B4-BE49-F238E27FC236}">
                <a16:creationId xmlns:a16="http://schemas.microsoft.com/office/drawing/2014/main" id="{A8465BC5-92D0-4909-9D2E-7BE1EEB1EB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282" y="15784"/>
            <a:ext cx="1547447" cy="1663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A57086D5-3CE6-4023-AE48-A9FE38F483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2144" y="4143663"/>
            <a:ext cx="2869811" cy="2044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0C797471-1F96-4349-A5C0-629E42559252}"/>
              </a:ext>
            </a:extLst>
          </p:cNvPr>
          <p:cNvSpPr/>
          <p:nvPr/>
        </p:nvSpPr>
        <p:spPr>
          <a:xfrm>
            <a:off x="1716257" y="2023963"/>
            <a:ext cx="2869811" cy="17499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dirty="0"/>
              <a:t>PC = PennController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E0D95E43-7AD8-4F09-AEAB-0A97E8F22D55}"/>
              </a:ext>
            </a:extLst>
          </p:cNvPr>
          <p:cNvSpPr/>
          <p:nvPr/>
        </p:nvSpPr>
        <p:spPr>
          <a:xfrm>
            <a:off x="7512145" y="2023962"/>
            <a:ext cx="2869811" cy="17499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Ibex =</a:t>
            </a:r>
          </a:p>
          <a:p>
            <a:pPr algn="ctr"/>
            <a:r>
              <a:rPr lang="en-US" sz="2800" b="1" dirty="0"/>
              <a:t>Internet Based EXperiments</a:t>
            </a:r>
          </a:p>
        </p:txBody>
      </p:sp>
      <p:sp>
        <p:nvSpPr>
          <p:cNvPr id="10" name="Sinal de Adição 9">
            <a:extLst>
              <a:ext uri="{FF2B5EF4-FFF2-40B4-BE49-F238E27FC236}">
                <a16:creationId xmlns:a16="http://schemas.microsoft.com/office/drawing/2014/main" id="{1EA46D7A-9CE5-4931-9CC0-CD6867A1C31F}"/>
              </a:ext>
            </a:extLst>
          </p:cNvPr>
          <p:cNvSpPr/>
          <p:nvPr/>
        </p:nvSpPr>
        <p:spPr>
          <a:xfrm>
            <a:off x="5591906" y="2441759"/>
            <a:ext cx="914400" cy="914400"/>
          </a:xfrm>
          <a:prstGeom prst="mathPlus">
            <a:avLst/>
          </a:prstGeom>
          <a:solidFill>
            <a:schemeClr val="accent2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9DC51B11-73DF-4F29-AC51-41BD31E6CA3E}"/>
              </a:ext>
            </a:extLst>
          </p:cNvPr>
          <p:cNvSpPr/>
          <p:nvPr/>
        </p:nvSpPr>
        <p:spPr>
          <a:xfrm>
            <a:off x="108284" y="120316"/>
            <a:ext cx="1900990" cy="155897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51039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0" grpId="0" animBg="1"/>
      <p:bldP spid="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83E0AF-997F-4F31-B985-458347199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b="1" dirty="0">
                <a:solidFill>
                  <a:srgbClr val="00B0F0"/>
                </a:solidFill>
              </a:rPr>
              <a:t>Plataforma </a:t>
            </a:r>
            <a:r>
              <a:rPr lang="pt-BR" b="1" dirty="0" err="1">
                <a:solidFill>
                  <a:srgbClr val="00B0F0"/>
                </a:solidFill>
              </a:rPr>
              <a:t>Ibex</a:t>
            </a:r>
            <a:r>
              <a:rPr lang="pt-BR" b="1" dirty="0">
                <a:solidFill>
                  <a:srgbClr val="00B0F0"/>
                </a:solidFill>
              </a:rPr>
              <a:t> </a:t>
            </a:r>
            <a:r>
              <a:rPr lang="pt-BR" b="1" dirty="0" err="1">
                <a:solidFill>
                  <a:srgbClr val="00B0F0"/>
                </a:solidFill>
              </a:rPr>
              <a:t>Farm</a:t>
            </a:r>
            <a:endParaRPr lang="pt-BR" b="1" dirty="0">
              <a:solidFill>
                <a:srgbClr val="00B0F0"/>
              </a:solidFill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044ED30-08C3-40DB-8FFE-2A792A1E76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440766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i="1" dirty="0"/>
              <a:t> </a:t>
            </a:r>
            <a:r>
              <a:rPr lang="pt-BR" sz="2400" dirty="0"/>
              <a:t>Criada originalmente por Alex Drummond. </a:t>
            </a: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/>
              <a:t> Permite rodar experimentos psicolinguísticos de forma remota, em navegadores da internet.</a:t>
            </a: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/>
              <a:t> Inicialmente criada para rodar dois tipos de experimento: leitura automonitorada e julgamento de aceitabilidade. </a:t>
            </a: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/>
              <a:t> Link: </a:t>
            </a:r>
            <a:r>
              <a:rPr lang="pt-BR" sz="2400" dirty="0">
                <a:hlinkClick r:id="rId2"/>
              </a:rPr>
              <a:t>https://spellout.net/ibexfarm/</a:t>
            </a:r>
            <a:endParaRPr lang="pt-BR" sz="2400" dirty="0"/>
          </a:p>
          <a:p>
            <a:pPr marL="0" indent="0" algn="just">
              <a:lnSpc>
                <a:spcPct val="150000"/>
              </a:lnSpc>
              <a:buNone/>
            </a:pPr>
            <a:endParaRPr lang="pt-BR" sz="2400" dirty="0"/>
          </a:p>
          <a:p>
            <a:pPr>
              <a:buFont typeface="Arial" panose="020B0604020202020204" pitchFamily="34" charset="0"/>
              <a:buChar char="•"/>
            </a:pPr>
            <a:endParaRPr lang="pt-BR" sz="2800" i="1" dirty="0"/>
          </a:p>
        </p:txBody>
      </p:sp>
      <p:pic>
        <p:nvPicPr>
          <p:cNvPr id="2052" name="Picture 4" descr="Avatar">
            <a:extLst>
              <a:ext uri="{FF2B5EF4-FFF2-40B4-BE49-F238E27FC236}">
                <a16:creationId xmlns:a16="http://schemas.microsoft.com/office/drawing/2014/main" id="{2B032BD5-2F40-40C9-8AE4-3986BF0A9E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4145" y="195599"/>
            <a:ext cx="1581150" cy="1450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2331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83E0AF-997F-4F31-B985-458347199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b="1" dirty="0">
                <a:solidFill>
                  <a:srgbClr val="00B0F0"/>
                </a:solidFill>
              </a:rPr>
              <a:t>PennController for IBEX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044ED30-08C3-40DB-8FFE-2A792A1E76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259644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noProof="1"/>
              <a:t> Extensão do IBEX desenvolvida e gerenciada por Jeremy Zehr e prof. Florian Schwarz na Universidade da Pensilvânia (Upenn).</a:t>
            </a:r>
          </a:p>
          <a:p>
            <a:pPr marL="0" indent="0" algn="just">
              <a:lnSpc>
                <a:spcPct val="110000"/>
              </a:lnSpc>
              <a:buNone/>
            </a:pPr>
            <a:endParaRPr lang="pt-BR" sz="2800" dirty="0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BD22CE26-52B4-4A44-AF39-55EEF9A1FE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0646" y="3429000"/>
            <a:ext cx="1693766" cy="2370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PCIbex Logo">
            <a:extLst>
              <a:ext uri="{FF2B5EF4-FFF2-40B4-BE49-F238E27FC236}">
                <a16:creationId xmlns:a16="http://schemas.microsoft.com/office/drawing/2014/main" id="{4C67A5EC-AD63-4567-8C7D-3C1A78A4A9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282" y="15784"/>
            <a:ext cx="1547447" cy="1663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EE3A5B65-4369-4587-A8FA-2DA04715A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8566" y="3825431"/>
            <a:ext cx="2406289" cy="1331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Jeremy Zehr">
            <a:extLst>
              <a:ext uri="{FF2B5EF4-FFF2-40B4-BE49-F238E27FC236}">
                <a16:creationId xmlns:a16="http://schemas.microsoft.com/office/drawing/2014/main" id="{B88515AE-9FBE-4AC3-8738-2544AC04D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043" y="3429000"/>
            <a:ext cx="1826407" cy="2370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7447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83E0AF-997F-4F31-B985-458347199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b="1" dirty="0">
                <a:solidFill>
                  <a:srgbClr val="00B0F0"/>
                </a:solidFill>
              </a:rPr>
              <a:t>PennController for IBEX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044ED30-08C3-40DB-8FFE-2A792A1E76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737359"/>
            <a:ext cx="10058400" cy="4608849"/>
          </a:xfrm>
        </p:spPr>
        <p:txBody>
          <a:bodyPr>
            <a:normAutofit fontScale="92500" lnSpcReduction="20000"/>
          </a:bodyPr>
          <a:lstStyle/>
          <a:p>
            <a:pPr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pt-BR" sz="3100" noProof="1"/>
              <a:t> Plataforma gratuita, versátil e amigável. </a:t>
            </a:r>
          </a:p>
          <a:p>
            <a:pPr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pt-BR" sz="3100" noProof="1"/>
              <a:t> Permite criar experimentos dinâmicos e interativos.</a:t>
            </a:r>
          </a:p>
          <a:p>
            <a:pPr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pt-BR" sz="3100" noProof="1"/>
              <a:t> Permite criar diferentes tipos de estímulos:</a:t>
            </a:r>
          </a:p>
          <a:p>
            <a:pPr lvl="1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pt-BR" sz="2600" noProof="1"/>
              <a:t>Escritos</a:t>
            </a:r>
          </a:p>
          <a:p>
            <a:pPr lvl="1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pt-BR" sz="2600" noProof="1"/>
              <a:t>Imagens</a:t>
            </a:r>
          </a:p>
          <a:p>
            <a:pPr lvl="1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pt-BR" sz="2600" noProof="1"/>
              <a:t> Aúdios</a:t>
            </a:r>
          </a:p>
          <a:p>
            <a:pPr lvl="1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pt-BR" sz="2600" noProof="1"/>
              <a:t>Vídeos</a:t>
            </a:r>
          </a:p>
          <a:p>
            <a:pPr algn="just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pt-BR" sz="2800" noProof="1"/>
              <a:t> O PennController é atualizado de tempos em tempos. </a:t>
            </a:r>
          </a:p>
          <a:p>
            <a:pPr marL="0" indent="0" algn="just">
              <a:lnSpc>
                <a:spcPct val="110000"/>
              </a:lnSpc>
              <a:buNone/>
            </a:pPr>
            <a:endParaRPr lang="pt-BR" sz="2800" dirty="0"/>
          </a:p>
        </p:txBody>
      </p:sp>
      <p:pic>
        <p:nvPicPr>
          <p:cNvPr id="7" name="Picture 2" descr="PCIbex Logo">
            <a:extLst>
              <a:ext uri="{FF2B5EF4-FFF2-40B4-BE49-F238E27FC236}">
                <a16:creationId xmlns:a16="http://schemas.microsoft.com/office/drawing/2014/main" id="{4C67A5EC-AD63-4567-8C7D-3C1A78A4A9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282" y="15784"/>
            <a:ext cx="1547447" cy="1663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0018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83E0AF-997F-4F31-B985-458347199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b="1" dirty="0">
                <a:solidFill>
                  <a:srgbClr val="00B0F0"/>
                </a:solidFill>
              </a:rPr>
              <a:t>PennController for IBEX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044ED30-08C3-40DB-8FFE-2A792A1E76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259644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noProof="1"/>
              <a:t> A plataforma usa JavaScript e HTML. </a:t>
            </a: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noProof="1"/>
              <a:t> Interface com códigos simplificados: </a:t>
            </a:r>
            <a:r>
              <a:rPr lang="pt-BR" sz="2400" u="sng" noProof="1"/>
              <a:t>não é</a:t>
            </a:r>
            <a:r>
              <a:rPr lang="pt-BR" sz="2400" noProof="1"/>
              <a:t> necessário ter conhecimento de JavaScript para programar os experimentos.</a:t>
            </a: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noProof="1"/>
              <a:t> Compatível com: Google Chrome, Firefox, Internet Explorer, Safari e  Opera.</a:t>
            </a: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noProof="1"/>
              <a:t> Os comandos dos experimentos são escritos na linguagem Python.</a:t>
            </a:r>
          </a:p>
          <a:p>
            <a:pPr lvl="1" algn="just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pt-BR" sz="2600" noProof="1">
              <a:solidFill>
                <a:schemeClr val="tx1"/>
              </a:solidFill>
            </a:endParaRPr>
          </a:p>
          <a:p>
            <a:pPr marL="0" indent="0" algn="just">
              <a:lnSpc>
                <a:spcPct val="110000"/>
              </a:lnSpc>
              <a:buNone/>
            </a:pPr>
            <a:endParaRPr lang="pt-BR" sz="2800" dirty="0"/>
          </a:p>
        </p:txBody>
      </p:sp>
      <p:pic>
        <p:nvPicPr>
          <p:cNvPr id="7" name="Picture 2" descr="PCIbex Logo">
            <a:extLst>
              <a:ext uri="{FF2B5EF4-FFF2-40B4-BE49-F238E27FC236}">
                <a16:creationId xmlns:a16="http://schemas.microsoft.com/office/drawing/2014/main" id="{4C67A5EC-AD63-4567-8C7D-3C1A78A4A9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282" y="15784"/>
            <a:ext cx="1547447" cy="1663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9967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Retrospectiva">
  <a:themeElements>
    <a:clrScheme name="Retrospectiva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iva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4644</TotalTime>
  <Words>787</Words>
  <Application>Microsoft Macintosh PowerPoint</Application>
  <PresentationFormat>Widescreen</PresentationFormat>
  <Paragraphs>135</Paragraphs>
  <Slides>40</Slides>
  <Notes>11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40</vt:i4>
      </vt:variant>
    </vt:vector>
  </HeadingPairs>
  <TitlesOfParts>
    <vt:vector size="46" baseType="lpstr">
      <vt:lpstr>Arial</vt:lpstr>
      <vt:lpstr>Arial</vt:lpstr>
      <vt:lpstr>Calibri</vt:lpstr>
      <vt:lpstr>Courier New</vt:lpstr>
      <vt:lpstr>Wingdings</vt:lpstr>
      <vt:lpstr>Retrospectiva</vt:lpstr>
      <vt:lpstr>Experimentos Linguísticos com  a plataforma PCIBEX</vt:lpstr>
      <vt:lpstr>Apresentação do PowerPoint</vt:lpstr>
      <vt:lpstr>Panorama do Curso</vt:lpstr>
      <vt:lpstr>Apresentação do PowerPoint</vt:lpstr>
      <vt:lpstr>A sigla PCIBEX </vt:lpstr>
      <vt:lpstr>Plataforma Ibex Farm</vt:lpstr>
      <vt:lpstr>PennController for IBEX</vt:lpstr>
      <vt:lpstr>PennController for IBEX</vt:lpstr>
      <vt:lpstr>PennController for IBEX</vt:lpstr>
      <vt:lpstr>Python</vt:lpstr>
      <vt:lpstr>Python</vt:lpstr>
      <vt:lpstr>Experimentos no PCIBEX</vt:lpstr>
      <vt:lpstr>Apresentação do PowerPoint</vt:lpstr>
      <vt:lpstr>  PCIBEX A página incial: https://www.pcibex.net/  </vt:lpstr>
      <vt:lpstr>PCIBEX: Documentation</vt:lpstr>
      <vt:lpstr>PCIBEX: Support</vt:lpstr>
      <vt:lpstr>PCIBEX: Support</vt:lpstr>
      <vt:lpstr>PCIBEX: Support</vt:lpstr>
      <vt:lpstr>PCIBEX: Support</vt:lpstr>
      <vt:lpstr>PCIBEX: Experiment Farm</vt:lpstr>
      <vt:lpstr>PCIBEX: Sign up / Login</vt:lpstr>
      <vt:lpstr>PCIBEX: Sign up / Login</vt:lpstr>
      <vt:lpstr>Exemplos de experimentos/ scripts</vt:lpstr>
      <vt:lpstr>Exemplos de experimentos/ scripts</vt:lpstr>
      <vt:lpstr>Criando um experimento</vt:lpstr>
      <vt:lpstr>Criando um experimento</vt:lpstr>
      <vt:lpstr>Criando um experimento</vt:lpstr>
      <vt:lpstr>A plataforma de edição</vt:lpstr>
      <vt:lpstr>A plataforma de edição</vt:lpstr>
      <vt:lpstr>A plataforma de edição</vt:lpstr>
      <vt:lpstr>A plataforma de edição</vt:lpstr>
      <vt:lpstr>A plataforma de edição</vt:lpstr>
      <vt:lpstr>A plataforma de edição</vt:lpstr>
      <vt:lpstr>A plataforma de edição</vt:lpstr>
      <vt:lpstr>Criando uma tabela de itens</vt:lpstr>
      <vt:lpstr>itens.csv</vt:lpstr>
      <vt:lpstr>Apresentação do PowerPoint</vt:lpstr>
      <vt:lpstr>Recados</vt:lpstr>
      <vt:lpstr>Referências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Andressa Silva</dc:creator>
  <cp:lastModifiedBy>Microsoft Office User</cp:lastModifiedBy>
  <cp:revision>299</cp:revision>
  <dcterms:created xsi:type="dcterms:W3CDTF">2020-09-01T21:56:16Z</dcterms:created>
  <dcterms:modified xsi:type="dcterms:W3CDTF">2021-04-26T04:27:33Z</dcterms:modified>
</cp:coreProperties>
</file>